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96" r:id="rId2"/>
    <p:sldId id="259" r:id="rId3"/>
    <p:sldId id="261" r:id="rId4"/>
    <p:sldId id="262" r:id="rId5"/>
    <p:sldId id="266" r:id="rId6"/>
    <p:sldId id="264" r:id="rId7"/>
    <p:sldId id="267" r:id="rId8"/>
    <p:sldId id="268" r:id="rId9"/>
    <p:sldId id="269" r:id="rId10"/>
    <p:sldId id="270" r:id="rId11"/>
    <p:sldId id="271" r:id="rId12"/>
    <p:sldId id="292" r:id="rId13"/>
    <p:sldId id="272" r:id="rId14"/>
    <p:sldId id="273" r:id="rId15"/>
    <p:sldId id="274" r:id="rId16"/>
    <p:sldId id="275" r:id="rId17"/>
    <p:sldId id="276" r:id="rId18"/>
    <p:sldId id="277" r:id="rId19"/>
    <p:sldId id="278" r:id="rId20"/>
    <p:sldId id="279" r:id="rId21"/>
    <p:sldId id="280" r:id="rId22"/>
    <p:sldId id="294" r:id="rId23"/>
    <p:sldId id="29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96"/>
    <p:restoredTop sz="96327"/>
  </p:normalViewPr>
  <p:slideViewPr>
    <p:cSldViewPr snapToGrid="0">
      <p:cViewPr varScale="1">
        <p:scale>
          <a:sx n="146" d="100"/>
          <a:sy n="146" d="100"/>
        </p:scale>
        <p:origin x="192" y="8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4E323-B1A1-7F4B-B5F4-3883EE4C1108}" type="datetimeFigureOut">
              <a:rPr lang="en-US" smtClean="0"/>
              <a:t>2/25/24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B7167E-6AC2-824A-8933-114D4C72EF8A}" type="slidenum">
              <a:rPr lang="en-US" smtClean="0"/>
              <a:t>‹#›</a:t>
            </a:fld>
            <a:endParaRPr lang="en-US"/>
          </a:p>
        </p:txBody>
      </p:sp>
    </p:spTree>
    <p:extLst>
      <p:ext uri="{BB962C8B-B14F-4D97-AF65-F5344CB8AC3E}">
        <p14:creationId xmlns:p14="http://schemas.microsoft.com/office/powerpoint/2010/main" val="1372297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vatican.va/content/francesco/en/apost_constitutions/documents/papa-francesco_costituzione-ap_20180915_episcopalis-communio.html#_edn27" TargetMode="External"/><Relationship Id="rId3" Type="http://schemas.openxmlformats.org/officeDocument/2006/relationships/hyperlink" Target="https://www.vatican.va/content/francesco/en/apost_constitutions/documents/papa-francesco_costituzione-ap_20180915_episcopalis-communio.html#_edn23" TargetMode="External"/><Relationship Id="rId7" Type="http://schemas.openxmlformats.org/officeDocument/2006/relationships/hyperlink" Target="https://www.vatican.va/content/francesco/en/apost_constitutions/documents/papa-francesco_costituzione-ap_20180915_episcopalis-communio.html#_edn26" TargetMode="External"/><Relationship Id="rId12" Type="http://schemas.openxmlformats.org/officeDocument/2006/relationships/hyperlink" Target="https://www.vatican.va/content/francesco/en/apost_constitutions/documents/papa-francesco_costituzione-ap_20180915_episcopalis-communio.html#_edn31"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2.vatican.va/content/john-paul-ii/en.html" TargetMode="External"/><Relationship Id="rId11" Type="http://schemas.openxmlformats.org/officeDocument/2006/relationships/hyperlink" Target="https://www.vatican.va/content/francesco/en/apost_constitutions/documents/papa-francesco_costituzione-ap_20180915_episcopalis-communio.html#_edn30" TargetMode="External"/><Relationship Id="rId5" Type="http://schemas.openxmlformats.org/officeDocument/2006/relationships/hyperlink" Target="https://www.vatican.va/content/francesco/en/apost_constitutions/documents/papa-francesco_costituzione-ap_20180915_episcopalis-communio.html#_edn25" TargetMode="External"/><Relationship Id="rId10" Type="http://schemas.openxmlformats.org/officeDocument/2006/relationships/hyperlink" Target="https://www.vatican.va/content/francesco/en/apost_constitutions/documents/papa-francesco_costituzione-ap_20180915_episcopalis-communio.html#_edn29" TargetMode="External"/><Relationship Id="rId4" Type="http://schemas.openxmlformats.org/officeDocument/2006/relationships/hyperlink" Target="https://www.vatican.va/content/francesco/en/apost_constitutions/documents/papa-francesco_costituzione-ap_20180915_episcopalis-communio.html#_edn24" TargetMode="External"/><Relationship Id="rId9" Type="http://schemas.openxmlformats.org/officeDocument/2006/relationships/hyperlink" Target="https://www.vatican.va/content/francesco/en/apost_constitutions/documents/papa-francesco_costituzione-ap_20180915_episcopalis-communio.html#_edn28"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3239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noRot="1" noChangeAspect="1"/>
          </p:cNvSpPr>
          <p:nvPr>
            <p:ph type="sldImg"/>
          </p:nvPr>
        </p:nvSpPr>
        <p:spPr>
          <a:xfrm>
            <a:off x="381000" y="685800"/>
            <a:ext cx="6096000" cy="3429000"/>
          </a:xfrm>
          <a:prstGeom prst="rect">
            <a:avLst/>
          </a:prstGeom>
        </p:spPr>
        <p:txBody>
          <a:bodyPr/>
          <a:lstStyle/>
          <a:p>
            <a:endParaRPr/>
          </a:p>
        </p:txBody>
      </p:sp>
      <p:sp>
        <p:nvSpPr>
          <p:cNvPr id="288" name="Shape 288"/>
          <p:cNvSpPr>
            <a:spLocks noGrp="1"/>
          </p:cNvSpPr>
          <p:nvPr>
            <p:ph type="body" sz="quarter" idx="1"/>
          </p:nvPr>
        </p:nvSpPr>
        <p:spPr>
          <a:prstGeom prst="rect">
            <a:avLst/>
          </a:prstGeom>
        </p:spPr>
        <p:txBody>
          <a:bodyPr/>
          <a:lstStyle/>
          <a:p>
            <a:pPr indent="158750">
              <a:defRPr sz="1100" b="1"/>
            </a:pPr>
            <a:endParaRPr/>
          </a:p>
          <a:p>
            <a:pPr indent="158750">
              <a:defRPr sz="1100" b="1"/>
            </a:pPr>
            <a:r>
              <a:t>NOTES</a:t>
            </a:r>
          </a:p>
          <a:p>
            <a:pPr marL="457200" indent="-298450">
              <a:buClr>
                <a:srgbClr val="000000"/>
              </a:buClr>
              <a:buSzPts val="1100"/>
              <a:buFont typeface="Arial"/>
              <a:buChar char="●"/>
              <a:defRPr sz="1100"/>
            </a:pPr>
            <a:r>
              <a:t>http://www.vatican.va/content/francesco/en/speeches/2015/october/documents/papa-francesco_20151017_50-anniversario-sinodo.html</a:t>
            </a:r>
          </a:p>
          <a:p>
            <a:pPr marL="457200" indent="-298450">
              <a:buClr>
                <a:srgbClr val="000000"/>
              </a:buClr>
              <a:buSzPts val="1100"/>
              <a:buFont typeface="Arial"/>
              <a:buChar char="●"/>
              <a:defRPr sz="1100"/>
            </a:pPr>
            <a:r>
              <a:t>We must continue along this path. The world in which we live, and which we are called to love and serve, even with its contradictions, demands that the Church strengthen cooperation in all areas of her mission. It is precisely this path of </a:t>
            </a:r>
            <a:r>
              <a:rPr i="1"/>
              <a:t>synodality</a:t>
            </a:r>
            <a:r>
              <a:t> which God expects of the Church of the third millennium. (Pope Francis, Address at the Commemoration of the 50</a:t>
            </a:r>
            <a:r>
              <a:rPr baseline="30000"/>
              <a:t>th</a:t>
            </a:r>
            <a:r>
              <a:t> Anniversary of the Institution of the Synod of Bishops) * * *</a:t>
            </a:r>
          </a:p>
          <a:p>
            <a:pPr marL="457200" indent="-298450">
              <a:buClr>
                <a:srgbClr val="000000"/>
              </a:buClr>
              <a:buSzPts val="1100"/>
              <a:buFont typeface="Arial"/>
              <a:buChar char="●"/>
              <a:defRPr sz="1100"/>
            </a:pPr>
            <a:r>
              <a:t>“What the Lord is asking of us is already in some sense present in the very word </a:t>
            </a:r>
            <a:r>
              <a:rPr b="1"/>
              <a:t>“Synod.” Journeying together </a:t>
            </a:r>
            <a:r>
              <a:t>– laity, pastors, the Bishop of Rome – is an </a:t>
            </a:r>
            <a:r>
              <a:rPr b="1"/>
              <a:t>easy concept to put into words, but not so easy to put into practice</a:t>
            </a:r>
            <a:r>
              <a:t>.” (Pope Francis, Address at the Commemoration of the 50</a:t>
            </a:r>
            <a:r>
              <a:rPr baseline="30000"/>
              <a:t>th</a:t>
            </a:r>
            <a:r>
              <a:t> Anniversary of the Institution of the Synod of Bishops)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noRot="1" noChangeAspect="1"/>
          </p:cNvSpPr>
          <p:nvPr>
            <p:ph type="sldImg"/>
          </p:nvPr>
        </p:nvSpPr>
        <p:spPr>
          <a:xfrm>
            <a:off x="381000" y="685800"/>
            <a:ext cx="6096000" cy="3429000"/>
          </a:xfrm>
          <a:prstGeom prst="rect">
            <a:avLst/>
          </a:prstGeom>
        </p:spPr>
        <p:txBody>
          <a:bodyPr/>
          <a:lstStyle/>
          <a:p>
            <a:endParaRPr/>
          </a:p>
        </p:txBody>
      </p:sp>
      <p:sp>
        <p:nvSpPr>
          <p:cNvPr id="316" name="Shape 316"/>
          <p:cNvSpPr>
            <a:spLocks noGrp="1"/>
          </p:cNvSpPr>
          <p:nvPr>
            <p:ph type="body" sz="quarter" idx="1"/>
          </p:nvPr>
        </p:nvSpPr>
        <p:spPr>
          <a:prstGeom prst="rect">
            <a:avLst/>
          </a:prstGeom>
        </p:spPr>
        <p:txBody>
          <a:bodyPr/>
          <a:lstStyle>
            <a:lvl1pPr marL="457200" indent="-298450">
              <a:buClr>
                <a:srgbClr val="000000"/>
              </a:buClr>
              <a:buSzPts val="1100"/>
              <a:buFont typeface="Arial"/>
              <a:buChar char="●"/>
              <a:defRPr sz="1100"/>
            </a:lvl1pPr>
          </a:lstStyle>
          <a:p>
            <a:r>
              <a:t>The “discussion phase” is known as the “phase of celebration” in French, Italian, Spanish, Polish, and Portuguese and the “execution phase” in German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a:spLocks noGrp="1" noRot="1" noChangeAspect="1"/>
          </p:cNvSpPr>
          <p:nvPr>
            <p:ph type="sldImg"/>
          </p:nvPr>
        </p:nvSpPr>
        <p:spPr>
          <a:xfrm>
            <a:off x="381000" y="685800"/>
            <a:ext cx="6096000" cy="3429000"/>
          </a:xfrm>
          <a:prstGeom prst="rect">
            <a:avLst/>
          </a:prstGeom>
        </p:spPr>
        <p:txBody>
          <a:bodyPr/>
          <a:lstStyle/>
          <a:p>
            <a:endParaRPr/>
          </a:p>
        </p:txBody>
      </p:sp>
      <p:sp>
        <p:nvSpPr>
          <p:cNvPr id="321" name="Shape 321"/>
          <p:cNvSpPr>
            <a:spLocks noGrp="1"/>
          </p:cNvSpPr>
          <p:nvPr>
            <p:ph type="body" sz="quarter" idx="1"/>
          </p:nvPr>
        </p:nvSpPr>
        <p:spPr>
          <a:prstGeom prst="rect">
            <a:avLst/>
          </a:prstGeom>
        </p:spPr>
        <p:txBody>
          <a:bodyPr/>
          <a:lstStyle/>
          <a:p>
            <a:pPr marL="457200" indent="-298450">
              <a:buClr>
                <a:srgbClr val="000000"/>
              </a:buClr>
              <a:buSzPts val="1100"/>
              <a:buFont typeface="Arial"/>
              <a:buChar char="●"/>
              <a:defRPr sz="1100"/>
            </a:pPr>
            <a:r>
              <a:rPr dirty="0"/>
              <a:t>EPISCOPALIS COMMUNIO, nos. 6-7</a:t>
            </a:r>
          </a:p>
          <a:p>
            <a:pPr marL="457200" indent="-298450">
              <a:buClr>
                <a:srgbClr val="000000"/>
              </a:buClr>
              <a:buSzPts val="1100"/>
              <a:buFont typeface="Arial"/>
              <a:buChar char="●"/>
              <a:defRPr sz="1100"/>
            </a:pPr>
            <a:r>
              <a:rPr dirty="0"/>
              <a:t>“6. Similarly, the Synod of Bishops must increasingly become a privileged instrument for </a:t>
            </a:r>
            <a:r>
              <a:rPr i="1" dirty="0"/>
              <a:t>listening</a:t>
            </a:r>
            <a:r>
              <a:rPr dirty="0"/>
              <a:t> to the People of God: “For the Synod Fathers we ask the Holy Spirit first of all for the gift of listening: to listen to God, that with him we may hear the cry of the people; to listen to the people until breathing in the desire to which God calls us”.</a:t>
            </a:r>
            <a:r>
              <a:rPr u="sng" dirty="0">
                <a:solidFill>
                  <a:srgbClr val="0000FF"/>
                </a:solidFill>
                <a:uFill>
                  <a:solidFill>
                    <a:srgbClr val="0000FF"/>
                  </a:solidFill>
                </a:uFill>
                <a:hlinkClick r:id="rId3"/>
              </a:rPr>
              <a:t>[23]</a:t>
            </a:r>
          </a:p>
          <a:p>
            <a:pPr marL="457200" indent="-298450">
              <a:buClr>
                <a:srgbClr val="000000"/>
              </a:buClr>
              <a:buSzPts val="1100"/>
              <a:buFont typeface="Arial"/>
              <a:buChar char="●"/>
              <a:defRPr sz="1100"/>
            </a:pPr>
            <a:r>
              <a:rPr dirty="0"/>
              <a:t>“Although structurally it is essentially configured as an episcopal body, this does not mean that the Synod exists separately from the rest of the faithful. On the contrary, it is a suitable instrument to give voice to the entire People of God, specifically via the Bishops, established by God as “authentic guardians, interpreters and witnesses of the faith of the whole Church”,</a:t>
            </a:r>
            <a:r>
              <a:rPr u="sng" dirty="0">
                <a:solidFill>
                  <a:srgbClr val="0000FF"/>
                </a:solidFill>
                <a:uFill>
                  <a:solidFill>
                    <a:srgbClr val="0000FF"/>
                  </a:solidFill>
                </a:uFill>
                <a:hlinkClick r:id="rId4"/>
              </a:rPr>
              <a:t>[24]</a:t>
            </a:r>
            <a:r>
              <a:rPr dirty="0"/>
              <a:t> demonstrating, from one Assembly to another, that it is an eloquent expression of </a:t>
            </a:r>
            <a:r>
              <a:rPr dirty="0" err="1"/>
              <a:t>synodality</a:t>
            </a:r>
            <a:r>
              <a:rPr dirty="0"/>
              <a:t> as a “constitutive element of the Church”.</a:t>
            </a:r>
            <a:r>
              <a:rPr u="sng" dirty="0">
                <a:solidFill>
                  <a:srgbClr val="0000FF"/>
                </a:solidFill>
                <a:uFill>
                  <a:solidFill>
                    <a:srgbClr val="0000FF"/>
                  </a:solidFill>
                </a:uFill>
                <a:hlinkClick r:id="rId5"/>
              </a:rPr>
              <a:t>[25]</a:t>
            </a:r>
          </a:p>
          <a:p>
            <a:pPr marL="457200" indent="-298450">
              <a:buClr>
                <a:srgbClr val="000000"/>
              </a:buClr>
              <a:buSzPts val="1100"/>
              <a:buFont typeface="Arial"/>
              <a:buChar char="●"/>
              <a:defRPr sz="1100"/>
            </a:pPr>
            <a:r>
              <a:rPr dirty="0"/>
              <a:t>“Therefore, as </a:t>
            </a:r>
            <a:r>
              <a:rPr u="sng" dirty="0">
                <a:solidFill>
                  <a:srgbClr val="0000FF"/>
                </a:solidFill>
                <a:uFill>
                  <a:solidFill>
                    <a:srgbClr val="0000FF"/>
                  </a:solidFill>
                </a:uFill>
                <a:hlinkClick r:id="rId6"/>
              </a:rPr>
              <a:t>John Paul II</a:t>
            </a:r>
            <a:r>
              <a:rPr dirty="0"/>
              <a:t> declared, “Every General Assembly of the Synod of Bishops is a powerful ecclesial experience, even if some of its practical procedures can always be perfected. The Bishops assembled in Synod represent in the first place their own Churches, but they are also attentive to the contributions of the Episcopal Conferences which selected them and whose views about questions under discussion they then communicate. They thus express the recommendation of the entire hierarchical body of the Church and finally, in a certain sense, the whole Christian people, whose pastors they are”.</a:t>
            </a:r>
            <a:r>
              <a:rPr u="sng" dirty="0">
                <a:solidFill>
                  <a:srgbClr val="0000FF"/>
                </a:solidFill>
                <a:uFill>
                  <a:solidFill>
                    <a:srgbClr val="0000FF"/>
                  </a:solidFill>
                </a:uFill>
                <a:hlinkClick r:id="rId7"/>
              </a:rPr>
              <a:t>[26]</a:t>
            </a:r>
          </a:p>
          <a:p>
            <a:pPr marL="457200" indent="-298450">
              <a:buClr>
                <a:srgbClr val="000000"/>
              </a:buClr>
              <a:buSzPts val="1100"/>
              <a:buFont typeface="Arial"/>
              <a:buChar char="●"/>
              <a:defRPr sz="1100"/>
            </a:pPr>
            <a:r>
              <a:rPr dirty="0"/>
              <a:t>“7. The history of the Church bears ample witness to the importance of consultation for ascertaining the views of the Bishops and the faithful in matters pertaining to the good of the Church. Hence, even in the preparation of </a:t>
            </a:r>
            <a:r>
              <a:rPr dirty="0" err="1"/>
              <a:t>Synodal</a:t>
            </a:r>
            <a:r>
              <a:rPr dirty="0"/>
              <a:t> Assemblies, it is very important that consultation of all the particular Churches be given special attention. In this initial phase, following the indications of the General Secretariat of the Synod, the Bishops submit the questions to be explored in the </a:t>
            </a:r>
            <a:r>
              <a:rPr dirty="0" err="1"/>
              <a:t>Synodal</a:t>
            </a:r>
            <a:r>
              <a:rPr dirty="0"/>
              <a:t> Assembly to the priests, deacons and lay faithful of their Churches, both individually and in associations, without overlooking the valuable contribution that consecrated men and women can offer. Above all, the contribution of the local Church’s participatory bodies, especially the </a:t>
            </a:r>
            <a:r>
              <a:rPr dirty="0" err="1"/>
              <a:t>Presbyteral</a:t>
            </a:r>
            <a:r>
              <a:rPr dirty="0"/>
              <a:t> Council and the Pastoral Council, can prove fundamental, and from here “a </a:t>
            </a:r>
            <a:r>
              <a:rPr dirty="0" err="1"/>
              <a:t>synodal</a:t>
            </a:r>
            <a:r>
              <a:rPr dirty="0"/>
              <a:t> Church can begin to emerge”.</a:t>
            </a:r>
            <a:r>
              <a:rPr u="sng" dirty="0">
                <a:solidFill>
                  <a:srgbClr val="0000FF"/>
                </a:solidFill>
                <a:uFill>
                  <a:solidFill>
                    <a:srgbClr val="0000FF"/>
                  </a:solidFill>
                </a:uFill>
                <a:hlinkClick r:id="rId8"/>
              </a:rPr>
              <a:t>[27]</a:t>
            </a:r>
          </a:p>
          <a:p>
            <a:pPr marL="457200" indent="-298450">
              <a:buClr>
                <a:srgbClr val="000000"/>
              </a:buClr>
              <a:buSzPts val="1100"/>
              <a:buFont typeface="Arial"/>
              <a:buChar char="●"/>
              <a:defRPr sz="1100"/>
            </a:pPr>
            <a:r>
              <a:rPr dirty="0"/>
              <a:t>“During every </a:t>
            </a:r>
            <a:r>
              <a:rPr dirty="0" err="1"/>
              <a:t>Synodal</a:t>
            </a:r>
            <a:r>
              <a:rPr dirty="0"/>
              <a:t> Assembly, consultation of the faithful must be followed by discernment on the part of the Bishops chosen for the task, united in the search for a consensus that springs not from worldly logic, but from common obedience to the Spirit of Christ. Attentive to the </a:t>
            </a:r>
            <a:r>
              <a:rPr i="1" dirty="0" err="1"/>
              <a:t>sensus</a:t>
            </a:r>
            <a:r>
              <a:rPr i="1" dirty="0"/>
              <a:t> </a:t>
            </a:r>
            <a:r>
              <a:rPr i="1" dirty="0" err="1"/>
              <a:t>fidei</a:t>
            </a:r>
            <a:r>
              <a:rPr dirty="0"/>
              <a:t> of the People of God – “which they need to distinguish carefully from the changing currents of public opinion”</a:t>
            </a:r>
            <a:r>
              <a:rPr u="sng" dirty="0">
                <a:solidFill>
                  <a:srgbClr val="0000FF"/>
                </a:solidFill>
                <a:uFill>
                  <a:solidFill>
                    <a:srgbClr val="0000FF"/>
                  </a:solidFill>
                </a:uFill>
                <a:hlinkClick r:id="rId9"/>
              </a:rPr>
              <a:t>[28]</a:t>
            </a:r>
            <a:r>
              <a:rPr dirty="0"/>
              <a:t> – the members of the Assembly offer their opinion to the Roman Pontiff so that it can help him in his ministry as universal Pastor of the Church. From this perspective, “the fact that the Synod ordinarily has only a consultative role does not diminish its importance. In the Church the purpose of any collegial body, whether consultative or deliberative, is always the search for truth or the good of the Church. When it is therefore a question involving the faith itself, the </a:t>
            </a:r>
            <a:r>
              <a:rPr i="1" dirty="0"/>
              <a:t>consensus ecclesiae</a:t>
            </a:r>
            <a:r>
              <a:rPr dirty="0"/>
              <a:t> is not determined by the tallying of votes, but is the outcome of the working of the Spirit, the soul of the one Church of Christ”.</a:t>
            </a:r>
            <a:r>
              <a:rPr u="sng" dirty="0">
                <a:solidFill>
                  <a:srgbClr val="0000FF"/>
                </a:solidFill>
                <a:uFill>
                  <a:solidFill>
                    <a:srgbClr val="0000FF"/>
                  </a:solidFill>
                </a:uFill>
                <a:hlinkClick r:id="rId10"/>
              </a:rPr>
              <a:t>[29]</a:t>
            </a:r>
            <a:r>
              <a:rPr dirty="0"/>
              <a:t> Therefore the vote of the Synod Fathers, “if morally unanimous, has a qualitative ecclesial weight which surpasses the merely formal aspect of the consultative vote”.</a:t>
            </a:r>
            <a:r>
              <a:rPr u="sng" dirty="0">
                <a:solidFill>
                  <a:srgbClr val="0000FF"/>
                </a:solidFill>
                <a:uFill>
                  <a:solidFill>
                    <a:srgbClr val="0000FF"/>
                  </a:solidFill>
                </a:uFill>
                <a:hlinkClick r:id="rId11"/>
              </a:rPr>
              <a:t>[30]</a:t>
            </a:r>
          </a:p>
          <a:p>
            <a:pPr marL="457200" indent="-298450">
              <a:buClr>
                <a:srgbClr val="000000"/>
              </a:buClr>
              <a:buSzPts val="1100"/>
              <a:buFont typeface="Arial"/>
              <a:buChar char="●"/>
              <a:defRPr sz="1100"/>
            </a:pPr>
            <a:r>
              <a:rPr dirty="0"/>
              <a:t>“Finally, the Synod Assembly itself must be followed by the implementation phase, so as to initiate the reception of the Synod’s conclusions in all the local Churches, once they have been accepted by the Roman Pontiff in the manner he judges most appropriate. Here it must be remembered that “cultures are in fact quite diverse, and every general principle… needs to be </a:t>
            </a:r>
            <a:r>
              <a:rPr dirty="0" err="1"/>
              <a:t>inculturated</a:t>
            </a:r>
            <a:r>
              <a:rPr dirty="0"/>
              <a:t>, if it is to be respected and applied”.</a:t>
            </a:r>
            <a:r>
              <a:rPr u="sng" dirty="0">
                <a:solidFill>
                  <a:srgbClr val="0000FF"/>
                </a:solidFill>
                <a:uFill>
                  <a:solidFill>
                    <a:srgbClr val="0000FF"/>
                  </a:solidFill>
                </a:uFill>
                <a:hlinkClick r:id="rId12"/>
              </a:rPr>
              <a:t>[31]</a:t>
            </a:r>
            <a:r>
              <a:rPr dirty="0"/>
              <a:t> In this way, it can be seen that the </a:t>
            </a:r>
            <a:r>
              <a:rPr dirty="0" err="1"/>
              <a:t>synodal</a:t>
            </a:r>
            <a:r>
              <a:rPr dirty="0"/>
              <a:t> process not only has its point of departure but also its point of arrival in the People of God, upon whom the gifts of grace bestowed by the Holy Spirit through the gathering of Bishops in Assembly must be poured out.”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noRot="1" noChangeAspect="1"/>
          </p:cNvSpPr>
          <p:nvPr>
            <p:ph type="sldImg"/>
          </p:nvPr>
        </p:nvSpPr>
        <p:spPr>
          <a:xfrm>
            <a:off x="381000" y="685800"/>
            <a:ext cx="6096000" cy="3429000"/>
          </a:xfrm>
          <a:prstGeom prst="rect">
            <a:avLst/>
          </a:prstGeom>
        </p:spPr>
        <p:txBody>
          <a:bodyPr/>
          <a:lstStyle/>
          <a:p>
            <a:endParaRPr/>
          </a:p>
        </p:txBody>
      </p:sp>
      <p:sp>
        <p:nvSpPr>
          <p:cNvPr id="341" name="Shape 341"/>
          <p:cNvSpPr>
            <a:spLocks noGrp="1"/>
          </p:cNvSpPr>
          <p:nvPr>
            <p:ph type="body" sz="quarter" idx="1"/>
          </p:nvPr>
        </p:nvSpPr>
        <p:spPr>
          <a:prstGeom prst="rect">
            <a:avLst/>
          </a:prstGeom>
        </p:spPr>
        <p:txBody>
          <a:bodyPr/>
          <a:lstStyle/>
          <a:p>
            <a:pPr indent="158750">
              <a:defRPr sz="1100"/>
            </a:pPr>
            <a:r>
              <a:t>El texto citado viene de: Papa Francisco, </a:t>
            </a:r>
            <a:r>
              <a:rPr i="1"/>
              <a:t>Discurso al inicio del Sínodo dedicado a los jóvenes </a:t>
            </a:r>
            <a:r>
              <a:t>(3 de octubre de 2018).</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noRot="1" noChangeAspect="1"/>
          </p:cNvSpPr>
          <p:nvPr>
            <p:ph type="sldImg"/>
          </p:nvPr>
        </p:nvSpPr>
        <p:spPr>
          <a:xfrm>
            <a:off x="381000" y="685800"/>
            <a:ext cx="6096000" cy="3429000"/>
          </a:xfrm>
          <a:prstGeom prst="rect">
            <a:avLst/>
          </a:prstGeom>
        </p:spPr>
        <p:txBody>
          <a:bodyPr/>
          <a:lstStyle/>
          <a:p>
            <a:endParaRPr/>
          </a:p>
        </p:txBody>
      </p:sp>
      <p:sp>
        <p:nvSpPr>
          <p:cNvPr id="352" name="Shape 352"/>
          <p:cNvSpPr>
            <a:spLocks noGrp="1"/>
          </p:cNvSpPr>
          <p:nvPr>
            <p:ph type="body" sz="quarter" idx="1"/>
          </p:nvPr>
        </p:nvSpPr>
        <p:spPr>
          <a:prstGeom prst="rect">
            <a:avLst/>
          </a:prstGeom>
        </p:spPr>
        <p:txBody>
          <a:bodyPr/>
          <a:lstStyle>
            <a:lvl1pPr>
              <a:defRPr sz="1100">
                <a:latin typeface="Avenir"/>
                <a:ea typeface="Avenir"/>
                <a:cs typeface="Avenir"/>
                <a:sym typeface="Avenir Roman"/>
              </a:defRPr>
            </a:lvl1pPr>
          </a:lstStyle>
          <a:p>
            <a:r>
              <a:t>+ Appendices, materials, and tools (biblical, liturgical, methodological, and practical resources, etc.)</a:t>
            </a:r>
            <a:endParaRPr sz="1200" b="1">
              <a:latin typeface="Helvetica Neue"/>
              <a:ea typeface="Helvetica Neue"/>
              <a:cs typeface="Helvetica Neue"/>
              <a:sym typeface="Helvetica Neue"/>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8B1C2-3178-E85D-15E7-6670E64CC9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0C865E-4C5C-6037-8A69-04D5D0F9FF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F32403-A817-4B18-DB34-64990EE0EDBF}"/>
              </a:ext>
            </a:extLst>
          </p:cNvPr>
          <p:cNvSpPr>
            <a:spLocks noGrp="1"/>
          </p:cNvSpPr>
          <p:nvPr>
            <p:ph type="dt" sz="half" idx="10"/>
          </p:nvPr>
        </p:nvSpPr>
        <p:spPr/>
        <p:txBody>
          <a:bodyPr/>
          <a:lstStyle/>
          <a:p>
            <a:fld id="{20E247A7-9430-974E-A1F5-A1C5B0D59B49}" type="datetimeFigureOut">
              <a:rPr lang="en-US" smtClean="0"/>
              <a:t>2/25/24</a:t>
            </a:fld>
            <a:endParaRPr lang="en-US"/>
          </a:p>
        </p:txBody>
      </p:sp>
      <p:sp>
        <p:nvSpPr>
          <p:cNvPr id="5" name="Footer Placeholder 4">
            <a:extLst>
              <a:ext uri="{FF2B5EF4-FFF2-40B4-BE49-F238E27FC236}">
                <a16:creationId xmlns:a16="http://schemas.microsoft.com/office/drawing/2014/main" id="{5CBC9254-700C-C672-C058-E0082C21C1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16C17-6E44-505B-2E78-3F5712B36D18}"/>
              </a:ext>
            </a:extLst>
          </p:cNvPr>
          <p:cNvSpPr>
            <a:spLocks noGrp="1"/>
          </p:cNvSpPr>
          <p:nvPr>
            <p:ph type="sldNum" sz="quarter" idx="12"/>
          </p:nvPr>
        </p:nvSpPr>
        <p:spPr/>
        <p:txBody>
          <a:bodyPr/>
          <a:lstStyle/>
          <a:p>
            <a:fld id="{1211D129-B67D-DC4C-A43B-158B14B6860B}" type="slidenum">
              <a:rPr lang="en-US" smtClean="0"/>
              <a:t>‹#›</a:t>
            </a:fld>
            <a:endParaRPr lang="en-US"/>
          </a:p>
        </p:txBody>
      </p:sp>
    </p:spTree>
    <p:extLst>
      <p:ext uri="{BB962C8B-B14F-4D97-AF65-F5344CB8AC3E}">
        <p14:creationId xmlns:p14="http://schemas.microsoft.com/office/powerpoint/2010/main" val="2326556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E00D-43F5-67A4-DB39-90FBA46429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1AB48F-F4F3-C8FB-F922-DB7E104733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17B29-0A39-8C63-8523-28C9C0C63B08}"/>
              </a:ext>
            </a:extLst>
          </p:cNvPr>
          <p:cNvSpPr>
            <a:spLocks noGrp="1"/>
          </p:cNvSpPr>
          <p:nvPr>
            <p:ph type="dt" sz="half" idx="10"/>
          </p:nvPr>
        </p:nvSpPr>
        <p:spPr/>
        <p:txBody>
          <a:bodyPr/>
          <a:lstStyle/>
          <a:p>
            <a:fld id="{20E247A7-9430-974E-A1F5-A1C5B0D59B49}" type="datetimeFigureOut">
              <a:rPr lang="en-US" smtClean="0"/>
              <a:t>2/25/24</a:t>
            </a:fld>
            <a:endParaRPr lang="en-US"/>
          </a:p>
        </p:txBody>
      </p:sp>
      <p:sp>
        <p:nvSpPr>
          <p:cNvPr id="5" name="Footer Placeholder 4">
            <a:extLst>
              <a:ext uri="{FF2B5EF4-FFF2-40B4-BE49-F238E27FC236}">
                <a16:creationId xmlns:a16="http://schemas.microsoft.com/office/drawing/2014/main" id="{220E553E-2E9E-8C3F-0C76-2DE573BD4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D444A0-77AE-F5DE-D277-009A8616FF0F}"/>
              </a:ext>
            </a:extLst>
          </p:cNvPr>
          <p:cNvSpPr>
            <a:spLocks noGrp="1"/>
          </p:cNvSpPr>
          <p:nvPr>
            <p:ph type="sldNum" sz="quarter" idx="12"/>
          </p:nvPr>
        </p:nvSpPr>
        <p:spPr/>
        <p:txBody>
          <a:bodyPr/>
          <a:lstStyle/>
          <a:p>
            <a:fld id="{1211D129-B67D-DC4C-A43B-158B14B6860B}" type="slidenum">
              <a:rPr lang="en-US" smtClean="0"/>
              <a:t>‹#›</a:t>
            </a:fld>
            <a:endParaRPr lang="en-US"/>
          </a:p>
        </p:txBody>
      </p:sp>
    </p:spTree>
    <p:extLst>
      <p:ext uri="{BB962C8B-B14F-4D97-AF65-F5344CB8AC3E}">
        <p14:creationId xmlns:p14="http://schemas.microsoft.com/office/powerpoint/2010/main" val="3307789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7116DF-D9E2-945C-8C7C-18ACDDAA73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4BE8E4-B89A-E1F1-7F5F-8B2264853B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7A4CC-0C9C-55FE-AB64-E7DB2646CE16}"/>
              </a:ext>
            </a:extLst>
          </p:cNvPr>
          <p:cNvSpPr>
            <a:spLocks noGrp="1"/>
          </p:cNvSpPr>
          <p:nvPr>
            <p:ph type="dt" sz="half" idx="10"/>
          </p:nvPr>
        </p:nvSpPr>
        <p:spPr/>
        <p:txBody>
          <a:bodyPr/>
          <a:lstStyle/>
          <a:p>
            <a:fld id="{20E247A7-9430-974E-A1F5-A1C5B0D59B49}" type="datetimeFigureOut">
              <a:rPr lang="en-US" smtClean="0"/>
              <a:t>2/25/24</a:t>
            </a:fld>
            <a:endParaRPr lang="en-US"/>
          </a:p>
        </p:txBody>
      </p:sp>
      <p:sp>
        <p:nvSpPr>
          <p:cNvPr id="5" name="Footer Placeholder 4">
            <a:extLst>
              <a:ext uri="{FF2B5EF4-FFF2-40B4-BE49-F238E27FC236}">
                <a16:creationId xmlns:a16="http://schemas.microsoft.com/office/drawing/2014/main" id="{A982B472-6A57-DB0E-F2DB-A53F96ABA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594E2-71EA-2C43-26C7-B118E09A785A}"/>
              </a:ext>
            </a:extLst>
          </p:cNvPr>
          <p:cNvSpPr>
            <a:spLocks noGrp="1"/>
          </p:cNvSpPr>
          <p:nvPr>
            <p:ph type="sldNum" sz="quarter" idx="12"/>
          </p:nvPr>
        </p:nvSpPr>
        <p:spPr/>
        <p:txBody>
          <a:bodyPr/>
          <a:lstStyle/>
          <a:p>
            <a:fld id="{1211D129-B67D-DC4C-A43B-158B14B6860B}" type="slidenum">
              <a:rPr lang="en-US" smtClean="0"/>
              <a:t>‹#›</a:t>
            </a:fld>
            <a:endParaRPr lang="en-US"/>
          </a:p>
        </p:txBody>
      </p:sp>
    </p:spTree>
    <p:extLst>
      <p:ext uri="{BB962C8B-B14F-4D97-AF65-F5344CB8AC3E}">
        <p14:creationId xmlns:p14="http://schemas.microsoft.com/office/powerpoint/2010/main" val="3771145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and two columns text">
    <p:spTree>
      <p:nvGrpSpPr>
        <p:cNvPr id="1" name=""/>
        <p:cNvGrpSpPr/>
        <p:nvPr/>
      </p:nvGrpSpPr>
      <p:grpSpPr>
        <a:xfrm>
          <a:off x="0" y="0"/>
          <a:ext cx="0" cy="0"/>
          <a:chOff x="0" y="0"/>
          <a:chExt cx="0" cy="0"/>
        </a:xfrm>
      </p:grpSpPr>
      <p:pic>
        <p:nvPicPr>
          <p:cNvPr id="41" name="Google Shape;6;p37" descr="Google Shape;6;p37"/>
          <p:cNvPicPr>
            <a:picLocks noChangeAspect="1"/>
          </p:cNvPicPr>
          <p:nvPr/>
        </p:nvPicPr>
        <p:blipFill>
          <a:blip r:embed="rId2"/>
          <a:srcRect l="19" r="19"/>
          <a:stretch>
            <a:fillRect/>
          </a:stretch>
        </p:blipFill>
        <p:spPr>
          <a:xfrm>
            <a:off x="2467" y="0"/>
            <a:ext cx="12187068" cy="6858003"/>
          </a:xfrm>
          <a:prstGeom prst="rect">
            <a:avLst/>
          </a:prstGeom>
          <a:ln w="12700">
            <a:miter lim="400000"/>
          </a:ln>
        </p:spPr>
      </p:pic>
      <p:pic>
        <p:nvPicPr>
          <p:cNvPr id="42" name="Google Shape;8;p37" descr="Google Shape;8;p37"/>
          <p:cNvPicPr>
            <a:picLocks noChangeAspect="1"/>
          </p:cNvPicPr>
          <p:nvPr/>
        </p:nvPicPr>
        <p:blipFill>
          <a:blip r:embed="rId3"/>
          <a:stretch>
            <a:fillRect/>
          </a:stretch>
        </p:blipFill>
        <p:spPr>
          <a:xfrm>
            <a:off x="2467" y="5509832"/>
            <a:ext cx="1513733" cy="1339365"/>
          </a:xfrm>
          <a:prstGeom prst="rect">
            <a:avLst/>
          </a:prstGeom>
          <a:ln w="12700">
            <a:miter lim="400000"/>
          </a:ln>
        </p:spPr>
      </p:pic>
      <p:sp>
        <p:nvSpPr>
          <p:cNvPr id="43" name="Google Shape;11;p37"/>
          <p:cNvSpPr txBox="1"/>
          <p:nvPr/>
        </p:nvSpPr>
        <p:spPr>
          <a:xfrm>
            <a:off x="7728001" y="6247933"/>
            <a:ext cx="4000001" cy="451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99" tIns="121899" rIns="121899" bIns="121899" anchor="ctr">
            <a:spAutoFit/>
          </a:bodyPr>
          <a:lstStyle>
            <a:lvl1pPr algn="r">
              <a:defRPr sz="1000">
                <a:solidFill>
                  <a:schemeClr val="accent2">
                    <a:lumOff val="21764"/>
                  </a:schemeClr>
                </a:solidFill>
                <a:latin typeface="Helvetica Neue"/>
                <a:ea typeface="Helvetica Neue"/>
                <a:cs typeface="Helvetica Neue"/>
                <a:sym typeface="Helvetica Neue"/>
              </a:defRPr>
            </a:lvl1pPr>
          </a:lstStyle>
          <a:p>
            <a:r>
              <a:rPr sz="1333"/>
              <a:t>www.synod.va</a:t>
            </a:r>
          </a:p>
        </p:txBody>
      </p:sp>
      <p:sp>
        <p:nvSpPr>
          <p:cNvPr id="44" name="Texto do título"/>
          <p:cNvSpPr txBox="1">
            <a:spLocks noGrp="1"/>
          </p:cNvSpPr>
          <p:nvPr>
            <p:ph type="title"/>
          </p:nvPr>
        </p:nvSpPr>
        <p:spPr>
          <a:xfrm>
            <a:off x="368400" y="1637301"/>
            <a:ext cx="6403601" cy="849601"/>
          </a:xfrm>
          <a:prstGeom prst="rect">
            <a:avLst/>
          </a:prstGeom>
        </p:spPr>
        <p:txBody>
          <a:bodyPr/>
          <a:lstStyle>
            <a:lvl1pPr>
              <a:defRPr sz="3333"/>
            </a:lvl1pPr>
          </a:lstStyle>
          <a:p>
            <a:r>
              <a:t>Texto do título</a:t>
            </a:r>
          </a:p>
        </p:txBody>
      </p:sp>
      <p:sp>
        <p:nvSpPr>
          <p:cNvPr id="45" name="Nível um…"/>
          <p:cNvSpPr txBox="1">
            <a:spLocks noGrp="1"/>
          </p:cNvSpPr>
          <p:nvPr>
            <p:ph type="body" sz="quarter" idx="1"/>
          </p:nvPr>
        </p:nvSpPr>
        <p:spPr>
          <a:xfrm>
            <a:off x="3779668" y="2595533"/>
            <a:ext cx="2992401" cy="2836401"/>
          </a:xfrm>
          <a:prstGeom prst="rect">
            <a:avLst/>
          </a:prstGeom>
        </p:spPr>
        <p:txBody>
          <a:bodyPr/>
          <a:lstStyle/>
          <a:p>
            <a:r>
              <a:t>Nível um</a:t>
            </a:r>
          </a:p>
          <a:p>
            <a:pPr lvl="1"/>
            <a:r>
              <a:t>Nível dois</a:t>
            </a:r>
          </a:p>
          <a:p>
            <a:pPr lvl="2"/>
            <a:r>
              <a:t>Nível três</a:t>
            </a:r>
          </a:p>
          <a:p>
            <a:pPr lvl="3"/>
            <a:r>
              <a:t>Nível quatro</a:t>
            </a:r>
          </a:p>
          <a:p>
            <a:pPr lvl="4"/>
            <a:r>
              <a:t>Nível cinco</a:t>
            </a:r>
          </a:p>
        </p:txBody>
      </p:sp>
      <p:grpSp>
        <p:nvGrpSpPr>
          <p:cNvPr id="48" name="Google Shape;24;p40"/>
          <p:cNvGrpSpPr/>
          <p:nvPr/>
        </p:nvGrpSpPr>
        <p:grpSpPr>
          <a:xfrm>
            <a:off x="7064498" y="0"/>
            <a:ext cx="5127605" cy="6858000"/>
            <a:chOff x="-1" y="0"/>
            <a:chExt cx="3845702" cy="5143500"/>
          </a:xfrm>
        </p:grpSpPr>
        <p:sp>
          <p:nvSpPr>
            <p:cNvPr id="46" name="Retângulo"/>
            <p:cNvSpPr/>
            <p:nvPr/>
          </p:nvSpPr>
          <p:spPr>
            <a:xfrm>
              <a:off x="-1" y="0"/>
              <a:ext cx="3845702" cy="5143500"/>
            </a:xfrm>
            <a:prstGeom prst="rect">
              <a:avLst/>
            </a:prstGeom>
            <a:solidFill>
              <a:srgbClr val="B7B7B7"/>
            </a:solidFill>
            <a:ln w="12700" cap="flat">
              <a:noFill/>
              <a:miter lim="400000"/>
            </a:ln>
            <a:effectLst/>
          </p:spPr>
          <p:txBody>
            <a:bodyPr wrap="square" lIns="45719" tIns="45719" rIns="45719" bIns="45719" numCol="1" anchor="ctr">
              <a:noAutofit/>
            </a:bodyPr>
            <a:lstStyle/>
            <a:p>
              <a:pPr algn="ctr">
                <a:defRPr sz="1200"/>
              </a:pPr>
              <a:endParaRPr sz="1600"/>
            </a:p>
          </p:txBody>
        </p:sp>
        <p:sp>
          <p:nvSpPr>
            <p:cNvPr id="47" name="Put the photo over this grey rectangle.…"/>
            <p:cNvSpPr txBox="1"/>
            <p:nvPr/>
          </p:nvSpPr>
          <p:spPr>
            <a:xfrm>
              <a:off x="-1" y="2317847"/>
              <a:ext cx="3845702" cy="5078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p>
              <a:pPr algn="ctr">
                <a:defRPr sz="1200">
                  <a:latin typeface="Helvetica Neue"/>
                  <a:ea typeface="Helvetica Neue"/>
                  <a:cs typeface="Helvetica Neue"/>
                  <a:sym typeface="Helvetica Neue"/>
                </a:defRPr>
              </a:pPr>
              <a:r>
                <a:rPr sz="1600"/>
                <a:t>Put the photo over this grey rectangle.</a:t>
              </a:r>
            </a:p>
            <a:p>
              <a:pPr algn="ctr">
                <a:defRPr sz="1200">
                  <a:latin typeface="Helvetica Neue"/>
                  <a:ea typeface="Helvetica Neue"/>
                  <a:cs typeface="Helvetica Neue"/>
                  <a:sym typeface="Helvetica Neue"/>
                </a:defRPr>
              </a:pPr>
              <a:r>
                <a:rPr sz="1600"/>
                <a:t>If necessary, cut it following the rectangle’s size.</a:t>
              </a:r>
            </a:p>
          </p:txBody>
        </p:sp>
      </p:grpSp>
      <p:sp>
        <p:nvSpPr>
          <p:cNvPr id="49" name="Número do diapositivo"/>
          <p:cNvSpPr txBox="1">
            <a:spLocks noGrp="1"/>
          </p:cNvSpPr>
          <p:nvPr>
            <p:ph type="sldNum" sz="quarter" idx="2"/>
          </p:nvPr>
        </p:nvSpPr>
        <p:spPr>
          <a:xfrm>
            <a:off x="11689827" y="6247782"/>
            <a:ext cx="411373" cy="409341"/>
          </a:xfrm>
          <a:prstGeom prst="rect">
            <a:avLst/>
          </a:prstGeom>
        </p:spPr>
        <p:txBody>
          <a:bodyPr anchor="t"/>
          <a:lstStyle>
            <a:lvl1pPr>
              <a:defRPr sz="1067">
                <a:solidFill>
                  <a:srgbClr val="FFFFFF"/>
                </a:solidFill>
              </a:defRPr>
            </a:lvl1pPr>
          </a:lstStyle>
          <a:p>
            <a:fld id="{86CB4B4D-7CA3-9044-876B-883B54F8677D}" type="slidenum">
              <a:t>‹#›</a:t>
            </a:fld>
            <a:endParaRPr/>
          </a:p>
        </p:txBody>
      </p:sp>
      <p:sp>
        <p:nvSpPr>
          <p:cNvPr id="50" name="Google Shape;27;p40"/>
          <p:cNvSpPr txBox="1">
            <a:spLocks noGrp="1"/>
          </p:cNvSpPr>
          <p:nvPr>
            <p:ph type="body" sz="quarter" idx="21"/>
          </p:nvPr>
        </p:nvSpPr>
        <p:spPr>
          <a:xfrm>
            <a:off x="368400" y="2595533"/>
            <a:ext cx="2992401" cy="2836401"/>
          </a:xfrm>
          <a:prstGeom prst="rect">
            <a:avLst/>
          </a:prstGeom>
        </p:spPr>
        <p:txBody>
          <a:bodyPr/>
          <a:lstStyle/>
          <a:p>
            <a:endParaRPr/>
          </a:p>
        </p:txBody>
      </p:sp>
    </p:spTree>
    <p:extLst>
      <p:ext uri="{BB962C8B-B14F-4D97-AF65-F5344CB8AC3E}">
        <p14:creationId xmlns:p14="http://schemas.microsoft.com/office/powerpoint/2010/main" val="323672909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57" name="Texto do título"/>
          <p:cNvSpPr txBox="1">
            <a:spLocks noGrp="1"/>
          </p:cNvSpPr>
          <p:nvPr>
            <p:ph type="title"/>
          </p:nvPr>
        </p:nvSpPr>
        <p:spPr>
          <a:prstGeom prst="rect">
            <a:avLst/>
          </a:prstGeom>
        </p:spPr>
        <p:txBody>
          <a:bodyPr/>
          <a:lstStyle/>
          <a:p>
            <a:r>
              <a:t>Texto do título</a:t>
            </a:r>
          </a:p>
        </p:txBody>
      </p:sp>
      <p:sp>
        <p:nvSpPr>
          <p:cNvPr id="58" name="Nível um…"/>
          <p:cNvSpPr txBox="1">
            <a:spLocks noGrp="1"/>
          </p:cNvSpPr>
          <p:nvPr>
            <p:ph type="body" idx="1"/>
          </p:nvPr>
        </p:nvSpPr>
        <p:spPr>
          <a:prstGeom prst="rect">
            <a:avLst/>
          </a:prstGeom>
        </p:spPr>
        <p:txBody>
          <a:bodyPr/>
          <a:lstStyle/>
          <a:p>
            <a:r>
              <a:t>Nível um</a:t>
            </a:r>
          </a:p>
          <a:p>
            <a:pPr lvl="1"/>
            <a:r>
              <a:t>Nível dois</a:t>
            </a:r>
          </a:p>
          <a:p>
            <a:pPr lvl="2"/>
            <a:r>
              <a:t>Nível três</a:t>
            </a:r>
          </a:p>
          <a:p>
            <a:pPr lvl="3"/>
            <a:r>
              <a:t>Nível quatro</a:t>
            </a:r>
          </a:p>
          <a:p>
            <a:pPr lvl="4"/>
            <a:r>
              <a:t>Nível cinco</a:t>
            </a:r>
          </a:p>
        </p:txBody>
      </p:sp>
      <p:sp>
        <p:nvSpPr>
          <p:cNvPr id="59" name="Número do diapositivo"/>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9866146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LANK_2_1">
    <p:spTree>
      <p:nvGrpSpPr>
        <p:cNvPr id="1" name=""/>
        <p:cNvGrpSpPr/>
        <p:nvPr/>
      </p:nvGrpSpPr>
      <p:grpSpPr>
        <a:xfrm>
          <a:off x="0" y="0"/>
          <a:ext cx="0" cy="0"/>
          <a:chOff x="0" y="0"/>
          <a:chExt cx="0" cy="0"/>
        </a:xfrm>
      </p:grpSpPr>
      <p:pic>
        <p:nvPicPr>
          <p:cNvPr id="98" name="Google Shape;6;p37" descr="Google Shape;6;p37"/>
          <p:cNvPicPr>
            <a:picLocks noChangeAspect="1"/>
          </p:cNvPicPr>
          <p:nvPr/>
        </p:nvPicPr>
        <p:blipFill>
          <a:blip r:embed="rId2"/>
          <a:srcRect l="19" r="19"/>
          <a:stretch>
            <a:fillRect/>
          </a:stretch>
        </p:blipFill>
        <p:spPr>
          <a:xfrm>
            <a:off x="2467" y="0"/>
            <a:ext cx="12187068" cy="6858003"/>
          </a:xfrm>
          <a:prstGeom prst="rect">
            <a:avLst/>
          </a:prstGeom>
          <a:ln w="12700">
            <a:miter lim="400000"/>
          </a:ln>
        </p:spPr>
      </p:pic>
      <p:pic>
        <p:nvPicPr>
          <p:cNvPr id="99" name="Google Shape;8;p37" descr="Google Shape;8;p37"/>
          <p:cNvPicPr>
            <a:picLocks noChangeAspect="1"/>
          </p:cNvPicPr>
          <p:nvPr/>
        </p:nvPicPr>
        <p:blipFill>
          <a:blip r:embed="rId3"/>
          <a:stretch>
            <a:fillRect/>
          </a:stretch>
        </p:blipFill>
        <p:spPr>
          <a:xfrm>
            <a:off x="2467" y="5509832"/>
            <a:ext cx="1513733" cy="1339365"/>
          </a:xfrm>
          <a:prstGeom prst="rect">
            <a:avLst/>
          </a:prstGeom>
          <a:ln w="12700">
            <a:miter lim="400000"/>
          </a:ln>
        </p:spPr>
      </p:pic>
      <p:sp>
        <p:nvSpPr>
          <p:cNvPr id="100" name="Google Shape;11;p37"/>
          <p:cNvSpPr txBox="1"/>
          <p:nvPr/>
        </p:nvSpPr>
        <p:spPr>
          <a:xfrm>
            <a:off x="7728001" y="6247933"/>
            <a:ext cx="4000001" cy="451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99" tIns="121899" rIns="121899" bIns="121899" anchor="ctr">
            <a:spAutoFit/>
          </a:bodyPr>
          <a:lstStyle>
            <a:lvl1pPr algn="r">
              <a:defRPr sz="1000">
                <a:solidFill>
                  <a:schemeClr val="accent2">
                    <a:lumOff val="21764"/>
                  </a:schemeClr>
                </a:solidFill>
                <a:latin typeface="Helvetica Neue"/>
                <a:ea typeface="Helvetica Neue"/>
                <a:cs typeface="Helvetica Neue"/>
                <a:sym typeface="Helvetica Neue"/>
              </a:defRPr>
            </a:lvl1pPr>
          </a:lstStyle>
          <a:p>
            <a:r>
              <a:rPr sz="1333"/>
              <a:t>www.synod.va</a:t>
            </a:r>
          </a:p>
        </p:txBody>
      </p:sp>
      <p:pic>
        <p:nvPicPr>
          <p:cNvPr id="101" name="Google Shape;49;p44" descr="Google Shape;49;p44"/>
          <p:cNvPicPr>
            <a:picLocks noChangeAspect="1"/>
          </p:cNvPicPr>
          <p:nvPr/>
        </p:nvPicPr>
        <p:blipFill>
          <a:blip r:embed="rId2"/>
          <a:srcRect l="19" r="19"/>
          <a:stretch>
            <a:fillRect/>
          </a:stretch>
        </p:blipFill>
        <p:spPr>
          <a:xfrm>
            <a:off x="2467" y="0"/>
            <a:ext cx="12187068" cy="6858003"/>
          </a:xfrm>
          <a:prstGeom prst="rect">
            <a:avLst/>
          </a:prstGeom>
          <a:ln w="12700">
            <a:miter lim="400000"/>
          </a:ln>
        </p:spPr>
      </p:pic>
      <p:sp>
        <p:nvSpPr>
          <p:cNvPr id="102" name="Nível um…"/>
          <p:cNvSpPr txBox="1">
            <a:spLocks noGrp="1"/>
          </p:cNvSpPr>
          <p:nvPr>
            <p:ph type="body" sz="quarter" idx="1"/>
          </p:nvPr>
        </p:nvSpPr>
        <p:spPr>
          <a:xfrm>
            <a:off x="1670999" y="2386001"/>
            <a:ext cx="8850003" cy="1882801"/>
          </a:xfrm>
          <a:prstGeom prst="rect">
            <a:avLst/>
          </a:prstGeom>
        </p:spPr>
        <p:txBody>
          <a:bodyPr/>
          <a:lstStyle>
            <a:lvl1pPr indent="-440256" algn="ctr">
              <a:buClr>
                <a:srgbClr val="000000"/>
              </a:buClr>
              <a:buSzPts val="1600"/>
              <a:defRPr sz="2133"/>
            </a:lvl1pPr>
            <a:lvl2pPr indent="-440256" algn="ctr">
              <a:buClr>
                <a:srgbClr val="000000"/>
              </a:buClr>
              <a:buSzPts val="1600"/>
              <a:defRPr sz="2133"/>
            </a:lvl2pPr>
            <a:lvl3pPr indent="-440256" algn="ctr">
              <a:buClr>
                <a:srgbClr val="000000"/>
              </a:buClr>
              <a:buSzPts val="1600"/>
              <a:defRPr sz="2133"/>
            </a:lvl3pPr>
            <a:lvl4pPr indent="-440256" algn="ctr">
              <a:buClr>
                <a:srgbClr val="000000"/>
              </a:buClr>
              <a:buSzPts val="1600"/>
              <a:defRPr sz="2133"/>
            </a:lvl4pPr>
            <a:lvl5pPr indent="-440256" algn="ctr">
              <a:buClr>
                <a:srgbClr val="000000"/>
              </a:buClr>
              <a:buSzPts val="1600"/>
              <a:defRPr sz="2133"/>
            </a:lvl5pPr>
          </a:lstStyle>
          <a:p>
            <a:r>
              <a:t>Nível um</a:t>
            </a:r>
          </a:p>
          <a:p>
            <a:pPr lvl="1"/>
            <a:r>
              <a:t>Nível dois</a:t>
            </a:r>
          </a:p>
          <a:p>
            <a:pPr lvl="2"/>
            <a:r>
              <a:t>Nível três</a:t>
            </a:r>
          </a:p>
          <a:p>
            <a:pPr lvl="3"/>
            <a:r>
              <a:t>Nível quatro</a:t>
            </a:r>
          </a:p>
          <a:p>
            <a:pPr lvl="4"/>
            <a:r>
              <a:t>Nível cinco</a:t>
            </a:r>
          </a:p>
        </p:txBody>
      </p:sp>
      <p:sp>
        <p:nvSpPr>
          <p:cNvPr id="103" name="Número do diapositivo"/>
          <p:cNvSpPr txBox="1">
            <a:spLocks noGrp="1"/>
          </p:cNvSpPr>
          <p:nvPr>
            <p:ph type="sldNum" sz="quarter" idx="2"/>
          </p:nvPr>
        </p:nvSpPr>
        <p:spPr>
          <a:xfrm>
            <a:off x="11689827" y="6247782"/>
            <a:ext cx="411373" cy="409341"/>
          </a:xfrm>
          <a:prstGeom prst="rect">
            <a:avLst/>
          </a:prstGeom>
        </p:spPr>
        <p:txBody>
          <a:bodyPr anchor="t"/>
          <a:lstStyle>
            <a:lvl1pPr>
              <a:defRPr sz="1067">
                <a:solidFill>
                  <a:schemeClr val="accent2">
                    <a:lumOff val="21764"/>
                  </a:schemeClr>
                </a:solidFill>
              </a:defRPr>
            </a:lvl1pPr>
          </a:lstStyle>
          <a:p>
            <a:fld id="{86CB4B4D-7CA3-9044-876B-883B54F8677D}" type="slidenum">
              <a:t>‹#›</a:t>
            </a:fld>
            <a:endParaRPr/>
          </a:p>
        </p:txBody>
      </p:sp>
    </p:spTree>
    <p:extLst>
      <p:ext uri="{BB962C8B-B14F-4D97-AF65-F5344CB8AC3E}">
        <p14:creationId xmlns:p14="http://schemas.microsoft.com/office/powerpoint/2010/main" val="24932446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_2">
    <p:spTree>
      <p:nvGrpSpPr>
        <p:cNvPr id="1" name=""/>
        <p:cNvGrpSpPr/>
        <p:nvPr/>
      </p:nvGrpSpPr>
      <p:grpSpPr>
        <a:xfrm>
          <a:off x="0" y="0"/>
          <a:ext cx="0" cy="0"/>
          <a:chOff x="0" y="0"/>
          <a:chExt cx="0" cy="0"/>
        </a:xfrm>
      </p:grpSpPr>
      <p:pic>
        <p:nvPicPr>
          <p:cNvPr id="160" name="Google Shape;6;p37" descr="Google Shape;6;p37"/>
          <p:cNvPicPr>
            <a:picLocks noChangeAspect="1"/>
          </p:cNvPicPr>
          <p:nvPr/>
        </p:nvPicPr>
        <p:blipFill>
          <a:blip r:embed="rId2"/>
          <a:srcRect l="19" r="19"/>
          <a:stretch>
            <a:fillRect/>
          </a:stretch>
        </p:blipFill>
        <p:spPr>
          <a:xfrm>
            <a:off x="2467" y="0"/>
            <a:ext cx="12187068" cy="6858003"/>
          </a:xfrm>
          <a:prstGeom prst="rect">
            <a:avLst/>
          </a:prstGeom>
          <a:ln w="12700">
            <a:miter lim="400000"/>
          </a:ln>
        </p:spPr>
      </p:pic>
      <p:pic>
        <p:nvPicPr>
          <p:cNvPr id="161" name="Google Shape;8;p37" descr="Google Shape;8;p37"/>
          <p:cNvPicPr>
            <a:picLocks noChangeAspect="1"/>
          </p:cNvPicPr>
          <p:nvPr/>
        </p:nvPicPr>
        <p:blipFill>
          <a:blip r:embed="rId3"/>
          <a:stretch>
            <a:fillRect/>
          </a:stretch>
        </p:blipFill>
        <p:spPr>
          <a:xfrm>
            <a:off x="2467" y="5509832"/>
            <a:ext cx="1513733" cy="1339365"/>
          </a:xfrm>
          <a:prstGeom prst="rect">
            <a:avLst/>
          </a:prstGeom>
          <a:ln w="12700">
            <a:miter lim="400000"/>
          </a:ln>
        </p:spPr>
      </p:pic>
      <p:sp>
        <p:nvSpPr>
          <p:cNvPr id="162" name="Google Shape;11;p37"/>
          <p:cNvSpPr txBox="1"/>
          <p:nvPr/>
        </p:nvSpPr>
        <p:spPr>
          <a:xfrm>
            <a:off x="7728001" y="6247933"/>
            <a:ext cx="4000001" cy="451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99" tIns="121899" rIns="121899" bIns="121899" anchor="ctr">
            <a:spAutoFit/>
          </a:bodyPr>
          <a:lstStyle>
            <a:lvl1pPr algn="r">
              <a:defRPr sz="1000">
                <a:solidFill>
                  <a:schemeClr val="accent2">
                    <a:lumOff val="21764"/>
                  </a:schemeClr>
                </a:solidFill>
                <a:latin typeface="Helvetica Neue"/>
                <a:ea typeface="Helvetica Neue"/>
                <a:cs typeface="Helvetica Neue"/>
                <a:sym typeface="Helvetica Neue"/>
              </a:defRPr>
            </a:lvl1pPr>
          </a:lstStyle>
          <a:p>
            <a:r>
              <a:rPr sz="1333"/>
              <a:t>www.synod.va</a:t>
            </a:r>
          </a:p>
        </p:txBody>
      </p:sp>
      <p:pic>
        <p:nvPicPr>
          <p:cNvPr id="163" name="Google Shape;73;p48" descr="Google Shape;73;p48"/>
          <p:cNvPicPr>
            <a:picLocks noChangeAspect="1"/>
          </p:cNvPicPr>
          <p:nvPr/>
        </p:nvPicPr>
        <p:blipFill>
          <a:blip r:embed="rId2"/>
          <a:srcRect l="19" r="19"/>
          <a:stretch>
            <a:fillRect/>
          </a:stretch>
        </p:blipFill>
        <p:spPr>
          <a:xfrm>
            <a:off x="2467" y="0"/>
            <a:ext cx="12187068" cy="6858003"/>
          </a:xfrm>
          <a:prstGeom prst="rect">
            <a:avLst/>
          </a:prstGeom>
          <a:ln w="12700">
            <a:miter lim="400000"/>
          </a:ln>
        </p:spPr>
      </p:pic>
      <p:sp>
        <p:nvSpPr>
          <p:cNvPr id="164" name="Texto do título"/>
          <p:cNvSpPr txBox="1">
            <a:spLocks noGrp="1"/>
          </p:cNvSpPr>
          <p:nvPr>
            <p:ph type="title"/>
          </p:nvPr>
        </p:nvSpPr>
        <p:spPr>
          <a:xfrm>
            <a:off x="890767" y="1195634"/>
            <a:ext cx="10366400" cy="849601"/>
          </a:xfrm>
          <a:prstGeom prst="rect">
            <a:avLst/>
          </a:prstGeom>
        </p:spPr>
        <p:txBody>
          <a:bodyPr/>
          <a:lstStyle>
            <a:lvl1pPr>
              <a:defRPr sz="3333"/>
            </a:lvl1pPr>
          </a:lstStyle>
          <a:p>
            <a:r>
              <a:t>Texto do título</a:t>
            </a:r>
          </a:p>
        </p:txBody>
      </p:sp>
      <p:sp>
        <p:nvSpPr>
          <p:cNvPr id="165" name="Nível um…"/>
          <p:cNvSpPr txBox="1">
            <a:spLocks noGrp="1"/>
          </p:cNvSpPr>
          <p:nvPr>
            <p:ph type="body" sz="quarter" idx="1"/>
          </p:nvPr>
        </p:nvSpPr>
        <p:spPr>
          <a:xfrm>
            <a:off x="299700" y="158668"/>
            <a:ext cx="4336801" cy="524801"/>
          </a:xfrm>
          <a:prstGeom prst="rect">
            <a:avLst/>
          </a:prstGeom>
        </p:spPr>
        <p:txBody>
          <a:bodyPr/>
          <a:lstStyle>
            <a:lvl1pPr marL="406390" indent="-203195">
              <a:buClrTx/>
              <a:buSzTx/>
              <a:buFontTx/>
              <a:buNone/>
              <a:defRPr sz="1467">
                <a:solidFill>
                  <a:srgbClr val="666666"/>
                </a:solidFill>
                <a:latin typeface="Helvetica Neue Light"/>
                <a:ea typeface="Helvetica Neue Light"/>
                <a:cs typeface="Helvetica Neue Light"/>
                <a:sym typeface="Helvetica Neue Light"/>
              </a:defRPr>
            </a:lvl1pPr>
            <a:lvl2pPr marL="406390" indent="406390">
              <a:buClrTx/>
              <a:buSzTx/>
              <a:buFontTx/>
              <a:buNone/>
              <a:defRPr sz="1467">
                <a:solidFill>
                  <a:srgbClr val="666666"/>
                </a:solidFill>
                <a:latin typeface="Helvetica Neue Light"/>
                <a:ea typeface="Helvetica Neue Light"/>
                <a:cs typeface="Helvetica Neue Light"/>
                <a:sym typeface="Helvetica Neue Light"/>
              </a:defRPr>
            </a:lvl2pPr>
            <a:lvl3pPr marL="406390" indent="1015975">
              <a:buClrTx/>
              <a:buSzTx/>
              <a:buFontTx/>
              <a:buNone/>
              <a:defRPr sz="1467">
                <a:solidFill>
                  <a:srgbClr val="666666"/>
                </a:solidFill>
                <a:latin typeface="Helvetica Neue Light"/>
                <a:ea typeface="Helvetica Neue Light"/>
                <a:cs typeface="Helvetica Neue Light"/>
                <a:sym typeface="Helvetica Neue Light"/>
              </a:defRPr>
            </a:lvl3pPr>
            <a:lvl4pPr marL="406390" indent="1625559">
              <a:buClrTx/>
              <a:buSzTx/>
              <a:buFontTx/>
              <a:buNone/>
              <a:defRPr sz="1467">
                <a:solidFill>
                  <a:srgbClr val="666666"/>
                </a:solidFill>
                <a:latin typeface="Helvetica Neue Light"/>
                <a:ea typeface="Helvetica Neue Light"/>
                <a:cs typeface="Helvetica Neue Light"/>
                <a:sym typeface="Helvetica Neue Light"/>
              </a:defRPr>
            </a:lvl4pPr>
            <a:lvl5pPr marL="406390" indent="2235144">
              <a:buClrTx/>
              <a:buSzTx/>
              <a:buFontTx/>
              <a:buNone/>
              <a:defRPr sz="1467">
                <a:solidFill>
                  <a:srgbClr val="666666"/>
                </a:solidFill>
                <a:latin typeface="Helvetica Neue Light"/>
                <a:ea typeface="Helvetica Neue Light"/>
                <a:cs typeface="Helvetica Neue Light"/>
                <a:sym typeface="Helvetica Neue Light"/>
              </a:defRPr>
            </a:lvl5pPr>
          </a:lstStyle>
          <a:p>
            <a:r>
              <a:t>Nível um</a:t>
            </a:r>
          </a:p>
          <a:p>
            <a:pPr lvl="1"/>
            <a:r>
              <a:t>Nível dois</a:t>
            </a:r>
          </a:p>
          <a:p>
            <a:pPr lvl="2"/>
            <a:r>
              <a:t>Nível três</a:t>
            </a:r>
          </a:p>
          <a:p>
            <a:pPr lvl="3"/>
            <a:r>
              <a:t>Nível quatro</a:t>
            </a:r>
          </a:p>
          <a:p>
            <a:pPr lvl="4"/>
            <a:r>
              <a:t>Nível cinco</a:t>
            </a:r>
          </a:p>
        </p:txBody>
      </p:sp>
      <p:sp>
        <p:nvSpPr>
          <p:cNvPr id="166" name="Número do diapositivo"/>
          <p:cNvSpPr txBox="1">
            <a:spLocks noGrp="1"/>
          </p:cNvSpPr>
          <p:nvPr>
            <p:ph type="sldNum" sz="quarter" idx="2"/>
          </p:nvPr>
        </p:nvSpPr>
        <p:spPr>
          <a:xfrm>
            <a:off x="11689827" y="6247782"/>
            <a:ext cx="411373" cy="409341"/>
          </a:xfrm>
          <a:prstGeom prst="rect">
            <a:avLst/>
          </a:prstGeom>
        </p:spPr>
        <p:txBody>
          <a:bodyPr anchor="t"/>
          <a:lstStyle>
            <a:lvl1pPr>
              <a:defRPr sz="1067">
                <a:solidFill>
                  <a:schemeClr val="accent2">
                    <a:lumOff val="21764"/>
                  </a:schemeClr>
                </a:solidFill>
              </a:defRPr>
            </a:lvl1pPr>
          </a:lstStyle>
          <a:p>
            <a:fld id="{86CB4B4D-7CA3-9044-876B-883B54F8677D}" type="slidenum">
              <a:t>‹#›</a:t>
            </a:fld>
            <a:endParaRPr/>
          </a:p>
        </p:txBody>
      </p:sp>
      <p:sp>
        <p:nvSpPr>
          <p:cNvPr id="167" name="Google Shape;77;p48"/>
          <p:cNvSpPr txBox="1">
            <a:spLocks noGrp="1"/>
          </p:cNvSpPr>
          <p:nvPr>
            <p:ph type="body" sz="quarter" idx="21"/>
          </p:nvPr>
        </p:nvSpPr>
        <p:spPr>
          <a:xfrm>
            <a:off x="890767" y="2384400"/>
            <a:ext cx="4835200" cy="2840801"/>
          </a:xfrm>
          <a:prstGeom prst="rect">
            <a:avLst/>
          </a:prstGeom>
        </p:spPr>
        <p:txBody>
          <a:bodyPr/>
          <a:lstStyle/>
          <a:p>
            <a:endParaRPr/>
          </a:p>
        </p:txBody>
      </p:sp>
      <p:sp>
        <p:nvSpPr>
          <p:cNvPr id="168" name="Google Shape;78;p48"/>
          <p:cNvSpPr txBox="1">
            <a:spLocks noGrp="1"/>
          </p:cNvSpPr>
          <p:nvPr>
            <p:ph type="body" sz="quarter" idx="22"/>
          </p:nvPr>
        </p:nvSpPr>
        <p:spPr>
          <a:xfrm>
            <a:off x="6466001" y="2384400"/>
            <a:ext cx="4791201" cy="2840801"/>
          </a:xfrm>
          <a:prstGeom prst="rect">
            <a:avLst/>
          </a:prstGeom>
        </p:spPr>
        <p:txBody>
          <a:bodyPr/>
          <a:lstStyle/>
          <a:p>
            <a:endParaRPr/>
          </a:p>
        </p:txBody>
      </p:sp>
    </p:spTree>
    <p:extLst>
      <p:ext uri="{BB962C8B-B14F-4D97-AF65-F5344CB8AC3E}">
        <p14:creationId xmlns:p14="http://schemas.microsoft.com/office/powerpoint/2010/main" val="84894411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85532-DD0C-CC02-829C-90714D64F2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7DD089-FB1C-E436-9CB7-25E36D34D9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5DFFC-0A6A-A518-9F8F-0B00C76752BD}"/>
              </a:ext>
            </a:extLst>
          </p:cNvPr>
          <p:cNvSpPr>
            <a:spLocks noGrp="1"/>
          </p:cNvSpPr>
          <p:nvPr>
            <p:ph type="dt" sz="half" idx="10"/>
          </p:nvPr>
        </p:nvSpPr>
        <p:spPr/>
        <p:txBody>
          <a:bodyPr/>
          <a:lstStyle/>
          <a:p>
            <a:fld id="{20E247A7-9430-974E-A1F5-A1C5B0D59B49}" type="datetimeFigureOut">
              <a:rPr lang="en-US" smtClean="0"/>
              <a:t>2/25/24</a:t>
            </a:fld>
            <a:endParaRPr lang="en-US"/>
          </a:p>
        </p:txBody>
      </p:sp>
      <p:sp>
        <p:nvSpPr>
          <p:cNvPr id="5" name="Footer Placeholder 4">
            <a:extLst>
              <a:ext uri="{FF2B5EF4-FFF2-40B4-BE49-F238E27FC236}">
                <a16:creationId xmlns:a16="http://schemas.microsoft.com/office/drawing/2014/main" id="{AA2D11AE-084C-C669-3DC2-91804E84EB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0D1EB-5D42-B996-0F02-2FDE8CE3ED27}"/>
              </a:ext>
            </a:extLst>
          </p:cNvPr>
          <p:cNvSpPr>
            <a:spLocks noGrp="1"/>
          </p:cNvSpPr>
          <p:nvPr>
            <p:ph type="sldNum" sz="quarter" idx="12"/>
          </p:nvPr>
        </p:nvSpPr>
        <p:spPr/>
        <p:txBody>
          <a:bodyPr/>
          <a:lstStyle/>
          <a:p>
            <a:fld id="{1211D129-B67D-DC4C-A43B-158B14B6860B}" type="slidenum">
              <a:rPr lang="en-US" smtClean="0"/>
              <a:t>‹#›</a:t>
            </a:fld>
            <a:endParaRPr lang="en-US"/>
          </a:p>
        </p:txBody>
      </p:sp>
    </p:spTree>
    <p:extLst>
      <p:ext uri="{BB962C8B-B14F-4D97-AF65-F5344CB8AC3E}">
        <p14:creationId xmlns:p14="http://schemas.microsoft.com/office/powerpoint/2010/main" val="2343535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665EE-5096-5AEC-4BA6-7F94A83841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445E2B-0D28-8C5A-FBAE-9770A68544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0E4410-AE0A-B88C-0ED6-474D7311D2B8}"/>
              </a:ext>
            </a:extLst>
          </p:cNvPr>
          <p:cNvSpPr>
            <a:spLocks noGrp="1"/>
          </p:cNvSpPr>
          <p:nvPr>
            <p:ph type="dt" sz="half" idx="10"/>
          </p:nvPr>
        </p:nvSpPr>
        <p:spPr/>
        <p:txBody>
          <a:bodyPr/>
          <a:lstStyle/>
          <a:p>
            <a:fld id="{20E247A7-9430-974E-A1F5-A1C5B0D59B49}" type="datetimeFigureOut">
              <a:rPr lang="en-US" smtClean="0"/>
              <a:t>2/25/24</a:t>
            </a:fld>
            <a:endParaRPr lang="en-US"/>
          </a:p>
        </p:txBody>
      </p:sp>
      <p:sp>
        <p:nvSpPr>
          <p:cNvPr id="5" name="Footer Placeholder 4">
            <a:extLst>
              <a:ext uri="{FF2B5EF4-FFF2-40B4-BE49-F238E27FC236}">
                <a16:creationId xmlns:a16="http://schemas.microsoft.com/office/drawing/2014/main" id="{42B6C8F0-6482-ACB6-BD8E-4AA50CA71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5EA45-E2A7-4709-2E05-978BD249354E}"/>
              </a:ext>
            </a:extLst>
          </p:cNvPr>
          <p:cNvSpPr>
            <a:spLocks noGrp="1"/>
          </p:cNvSpPr>
          <p:nvPr>
            <p:ph type="sldNum" sz="quarter" idx="12"/>
          </p:nvPr>
        </p:nvSpPr>
        <p:spPr/>
        <p:txBody>
          <a:bodyPr/>
          <a:lstStyle/>
          <a:p>
            <a:fld id="{1211D129-B67D-DC4C-A43B-158B14B6860B}" type="slidenum">
              <a:rPr lang="en-US" smtClean="0"/>
              <a:t>‹#›</a:t>
            </a:fld>
            <a:endParaRPr lang="en-US"/>
          </a:p>
        </p:txBody>
      </p:sp>
    </p:spTree>
    <p:extLst>
      <p:ext uri="{BB962C8B-B14F-4D97-AF65-F5344CB8AC3E}">
        <p14:creationId xmlns:p14="http://schemas.microsoft.com/office/powerpoint/2010/main" val="265806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BFB01-6163-608D-AC92-B6580D457D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CBDFFE-9342-21CF-A5C0-B55778AF3A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F6419B-E20A-A4F5-FEF6-DC205AF991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DE6F6D-B61B-C700-B7FA-FD1A0CA27228}"/>
              </a:ext>
            </a:extLst>
          </p:cNvPr>
          <p:cNvSpPr>
            <a:spLocks noGrp="1"/>
          </p:cNvSpPr>
          <p:nvPr>
            <p:ph type="dt" sz="half" idx="10"/>
          </p:nvPr>
        </p:nvSpPr>
        <p:spPr/>
        <p:txBody>
          <a:bodyPr/>
          <a:lstStyle/>
          <a:p>
            <a:fld id="{20E247A7-9430-974E-A1F5-A1C5B0D59B49}" type="datetimeFigureOut">
              <a:rPr lang="en-US" smtClean="0"/>
              <a:t>2/25/24</a:t>
            </a:fld>
            <a:endParaRPr lang="en-US"/>
          </a:p>
        </p:txBody>
      </p:sp>
      <p:sp>
        <p:nvSpPr>
          <p:cNvPr id="6" name="Footer Placeholder 5">
            <a:extLst>
              <a:ext uri="{FF2B5EF4-FFF2-40B4-BE49-F238E27FC236}">
                <a16:creationId xmlns:a16="http://schemas.microsoft.com/office/drawing/2014/main" id="{5036C15A-4873-EA2A-8C89-12FD22507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B22846-134E-E48A-E65C-DC61ACD89869}"/>
              </a:ext>
            </a:extLst>
          </p:cNvPr>
          <p:cNvSpPr>
            <a:spLocks noGrp="1"/>
          </p:cNvSpPr>
          <p:nvPr>
            <p:ph type="sldNum" sz="quarter" idx="12"/>
          </p:nvPr>
        </p:nvSpPr>
        <p:spPr/>
        <p:txBody>
          <a:bodyPr/>
          <a:lstStyle/>
          <a:p>
            <a:fld id="{1211D129-B67D-DC4C-A43B-158B14B6860B}" type="slidenum">
              <a:rPr lang="en-US" smtClean="0"/>
              <a:t>‹#›</a:t>
            </a:fld>
            <a:endParaRPr lang="en-US"/>
          </a:p>
        </p:txBody>
      </p:sp>
    </p:spTree>
    <p:extLst>
      <p:ext uri="{BB962C8B-B14F-4D97-AF65-F5344CB8AC3E}">
        <p14:creationId xmlns:p14="http://schemas.microsoft.com/office/powerpoint/2010/main" val="149959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264E-14AB-6016-5520-3E0FDEB585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6566AD-F671-E54A-321E-E87F96CE0F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C75B2E-E548-84B4-64C3-9C1280D267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8A6BD1-E4AF-639B-F421-9481C92CA7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80A085-D95E-08DA-2D8B-38EADBE736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22678F-A3CD-413C-E92F-BB92CE98CC2D}"/>
              </a:ext>
            </a:extLst>
          </p:cNvPr>
          <p:cNvSpPr>
            <a:spLocks noGrp="1"/>
          </p:cNvSpPr>
          <p:nvPr>
            <p:ph type="dt" sz="half" idx="10"/>
          </p:nvPr>
        </p:nvSpPr>
        <p:spPr/>
        <p:txBody>
          <a:bodyPr/>
          <a:lstStyle/>
          <a:p>
            <a:fld id="{20E247A7-9430-974E-A1F5-A1C5B0D59B49}" type="datetimeFigureOut">
              <a:rPr lang="en-US" smtClean="0"/>
              <a:t>2/25/24</a:t>
            </a:fld>
            <a:endParaRPr lang="en-US"/>
          </a:p>
        </p:txBody>
      </p:sp>
      <p:sp>
        <p:nvSpPr>
          <p:cNvPr id="8" name="Footer Placeholder 7">
            <a:extLst>
              <a:ext uri="{FF2B5EF4-FFF2-40B4-BE49-F238E27FC236}">
                <a16:creationId xmlns:a16="http://schemas.microsoft.com/office/drawing/2014/main" id="{4CF379FA-B4E0-F22B-461A-DB51373533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2FFF50-5F91-6B61-7B6D-BBF6EF6B91A2}"/>
              </a:ext>
            </a:extLst>
          </p:cNvPr>
          <p:cNvSpPr>
            <a:spLocks noGrp="1"/>
          </p:cNvSpPr>
          <p:nvPr>
            <p:ph type="sldNum" sz="quarter" idx="12"/>
          </p:nvPr>
        </p:nvSpPr>
        <p:spPr/>
        <p:txBody>
          <a:bodyPr/>
          <a:lstStyle/>
          <a:p>
            <a:fld id="{1211D129-B67D-DC4C-A43B-158B14B6860B}" type="slidenum">
              <a:rPr lang="en-US" smtClean="0"/>
              <a:t>‹#›</a:t>
            </a:fld>
            <a:endParaRPr lang="en-US"/>
          </a:p>
        </p:txBody>
      </p:sp>
    </p:spTree>
    <p:extLst>
      <p:ext uri="{BB962C8B-B14F-4D97-AF65-F5344CB8AC3E}">
        <p14:creationId xmlns:p14="http://schemas.microsoft.com/office/powerpoint/2010/main" val="3123644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F3B3-2E99-6B87-CA3D-85DBFC0EBE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D92E6A-5340-2B07-EAC2-43FDDA49AE93}"/>
              </a:ext>
            </a:extLst>
          </p:cNvPr>
          <p:cNvSpPr>
            <a:spLocks noGrp="1"/>
          </p:cNvSpPr>
          <p:nvPr>
            <p:ph type="dt" sz="half" idx="10"/>
          </p:nvPr>
        </p:nvSpPr>
        <p:spPr/>
        <p:txBody>
          <a:bodyPr/>
          <a:lstStyle/>
          <a:p>
            <a:fld id="{20E247A7-9430-974E-A1F5-A1C5B0D59B49}" type="datetimeFigureOut">
              <a:rPr lang="en-US" smtClean="0"/>
              <a:t>2/25/24</a:t>
            </a:fld>
            <a:endParaRPr lang="en-US"/>
          </a:p>
        </p:txBody>
      </p:sp>
      <p:sp>
        <p:nvSpPr>
          <p:cNvPr id="4" name="Footer Placeholder 3">
            <a:extLst>
              <a:ext uri="{FF2B5EF4-FFF2-40B4-BE49-F238E27FC236}">
                <a16:creationId xmlns:a16="http://schemas.microsoft.com/office/drawing/2014/main" id="{270C08BB-FBF4-F1B6-0D70-2D65BB285F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CBC070-1BB8-8C52-5E27-94D62706E907}"/>
              </a:ext>
            </a:extLst>
          </p:cNvPr>
          <p:cNvSpPr>
            <a:spLocks noGrp="1"/>
          </p:cNvSpPr>
          <p:nvPr>
            <p:ph type="sldNum" sz="quarter" idx="12"/>
          </p:nvPr>
        </p:nvSpPr>
        <p:spPr/>
        <p:txBody>
          <a:bodyPr/>
          <a:lstStyle/>
          <a:p>
            <a:fld id="{1211D129-B67D-DC4C-A43B-158B14B6860B}" type="slidenum">
              <a:rPr lang="en-US" smtClean="0"/>
              <a:t>‹#›</a:t>
            </a:fld>
            <a:endParaRPr lang="en-US"/>
          </a:p>
        </p:txBody>
      </p:sp>
    </p:spTree>
    <p:extLst>
      <p:ext uri="{BB962C8B-B14F-4D97-AF65-F5344CB8AC3E}">
        <p14:creationId xmlns:p14="http://schemas.microsoft.com/office/powerpoint/2010/main" val="2032731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D94B01-3FA7-8CBC-A1BF-E164F4AC2E42}"/>
              </a:ext>
            </a:extLst>
          </p:cNvPr>
          <p:cNvSpPr>
            <a:spLocks noGrp="1"/>
          </p:cNvSpPr>
          <p:nvPr>
            <p:ph type="dt" sz="half" idx="10"/>
          </p:nvPr>
        </p:nvSpPr>
        <p:spPr/>
        <p:txBody>
          <a:bodyPr/>
          <a:lstStyle/>
          <a:p>
            <a:fld id="{20E247A7-9430-974E-A1F5-A1C5B0D59B49}" type="datetimeFigureOut">
              <a:rPr lang="en-US" smtClean="0"/>
              <a:t>2/25/24</a:t>
            </a:fld>
            <a:endParaRPr lang="en-US"/>
          </a:p>
        </p:txBody>
      </p:sp>
      <p:sp>
        <p:nvSpPr>
          <p:cNvPr id="3" name="Footer Placeholder 2">
            <a:extLst>
              <a:ext uri="{FF2B5EF4-FFF2-40B4-BE49-F238E27FC236}">
                <a16:creationId xmlns:a16="http://schemas.microsoft.com/office/drawing/2014/main" id="{80BECC0C-FA3D-E757-1E2A-B3D8C63161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C6AC1-02EB-0326-A1AC-4B6278AA214B}"/>
              </a:ext>
            </a:extLst>
          </p:cNvPr>
          <p:cNvSpPr>
            <a:spLocks noGrp="1"/>
          </p:cNvSpPr>
          <p:nvPr>
            <p:ph type="sldNum" sz="quarter" idx="12"/>
          </p:nvPr>
        </p:nvSpPr>
        <p:spPr/>
        <p:txBody>
          <a:bodyPr/>
          <a:lstStyle/>
          <a:p>
            <a:fld id="{1211D129-B67D-DC4C-A43B-158B14B6860B}" type="slidenum">
              <a:rPr lang="en-US" smtClean="0"/>
              <a:t>‹#›</a:t>
            </a:fld>
            <a:endParaRPr lang="en-US"/>
          </a:p>
        </p:txBody>
      </p:sp>
    </p:spTree>
    <p:extLst>
      <p:ext uri="{BB962C8B-B14F-4D97-AF65-F5344CB8AC3E}">
        <p14:creationId xmlns:p14="http://schemas.microsoft.com/office/powerpoint/2010/main" val="296405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49597-C322-CB94-0F78-CF376D5E47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46D323-DBEA-1EE0-7C69-C33DC18BC3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AD5113-21F5-A9FC-50BC-C85385CA37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B44EF0-A7C4-696B-9DF5-722C07FA5F9B}"/>
              </a:ext>
            </a:extLst>
          </p:cNvPr>
          <p:cNvSpPr>
            <a:spLocks noGrp="1"/>
          </p:cNvSpPr>
          <p:nvPr>
            <p:ph type="dt" sz="half" idx="10"/>
          </p:nvPr>
        </p:nvSpPr>
        <p:spPr/>
        <p:txBody>
          <a:bodyPr/>
          <a:lstStyle/>
          <a:p>
            <a:fld id="{20E247A7-9430-974E-A1F5-A1C5B0D59B49}" type="datetimeFigureOut">
              <a:rPr lang="en-US" smtClean="0"/>
              <a:t>2/25/24</a:t>
            </a:fld>
            <a:endParaRPr lang="en-US"/>
          </a:p>
        </p:txBody>
      </p:sp>
      <p:sp>
        <p:nvSpPr>
          <p:cNvPr id="6" name="Footer Placeholder 5">
            <a:extLst>
              <a:ext uri="{FF2B5EF4-FFF2-40B4-BE49-F238E27FC236}">
                <a16:creationId xmlns:a16="http://schemas.microsoft.com/office/drawing/2014/main" id="{C885C9B6-CF34-4DF6-522B-FC11EB6B4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721049-93B3-5AD5-B4BA-7F9BE251E4E2}"/>
              </a:ext>
            </a:extLst>
          </p:cNvPr>
          <p:cNvSpPr>
            <a:spLocks noGrp="1"/>
          </p:cNvSpPr>
          <p:nvPr>
            <p:ph type="sldNum" sz="quarter" idx="12"/>
          </p:nvPr>
        </p:nvSpPr>
        <p:spPr/>
        <p:txBody>
          <a:bodyPr/>
          <a:lstStyle/>
          <a:p>
            <a:fld id="{1211D129-B67D-DC4C-A43B-158B14B6860B}" type="slidenum">
              <a:rPr lang="en-US" smtClean="0"/>
              <a:t>‹#›</a:t>
            </a:fld>
            <a:endParaRPr lang="en-US"/>
          </a:p>
        </p:txBody>
      </p:sp>
    </p:spTree>
    <p:extLst>
      <p:ext uri="{BB962C8B-B14F-4D97-AF65-F5344CB8AC3E}">
        <p14:creationId xmlns:p14="http://schemas.microsoft.com/office/powerpoint/2010/main" val="371427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4E829-C8A5-3ED2-7490-234B015ED9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55314C-89B2-FD36-B186-F33B021986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396CC2-B60E-0CFE-F0F6-A3602C25F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DC1592-65A4-ABAC-0677-899335DD0EB5}"/>
              </a:ext>
            </a:extLst>
          </p:cNvPr>
          <p:cNvSpPr>
            <a:spLocks noGrp="1"/>
          </p:cNvSpPr>
          <p:nvPr>
            <p:ph type="dt" sz="half" idx="10"/>
          </p:nvPr>
        </p:nvSpPr>
        <p:spPr/>
        <p:txBody>
          <a:bodyPr/>
          <a:lstStyle/>
          <a:p>
            <a:fld id="{20E247A7-9430-974E-A1F5-A1C5B0D59B49}" type="datetimeFigureOut">
              <a:rPr lang="en-US" smtClean="0"/>
              <a:t>2/25/24</a:t>
            </a:fld>
            <a:endParaRPr lang="en-US"/>
          </a:p>
        </p:txBody>
      </p:sp>
      <p:sp>
        <p:nvSpPr>
          <p:cNvPr id="6" name="Footer Placeholder 5">
            <a:extLst>
              <a:ext uri="{FF2B5EF4-FFF2-40B4-BE49-F238E27FC236}">
                <a16:creationId xmlns:a16="http://schemas.microsoft.com/office/drawing/2014/main" id="{4DCCD28C-7F05-B3B8-3316-DABCDFF68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FF9F1E-109D-5F00-507B-B1EEF4054538}"/>
              </a:ext>
            </a:extLst>
          </p:cNvPr>
          <p:cNvSpPr>
            <a:spLocks noGrp="1"/>
          </p:cNvSpPr>
          <p:nvPr>
            <p:ph type="sldNum" sz="quarter" idx="12"/>
          </p:nvPr>
        </p:nvSpPr>
        <p:spPr/>
        <p:txBody>
          <a:bodyPr/>
          <a:lstStyle/>
          <a:p>
            <a:fld id="{1211D129-B67D-DC4C-A43B-158B14B6860B}" type="slidenum">
              <a:rPr lang="en-US" smtClean="0"/>
              <a:t>‹#›</a:t>
            </a:fld>
            <a:endParaRPr lang="en-US"/>
          </a:p>
        </p:txBody>
      </p:sp>
    </p:spTree>
    <p:extLst>
      <p:ext uri="{BB962C8B-B14F-4D97-AF65-F5344CB8AC3E}">
        <p14:creationId xmlns:p14="http://schemas.microsoft.com/office/powerpoint/2010/main" val="3493351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465908-70C3-16A0-B850-734705C19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2DDC83-C9E9-ED40-0C60-95CD03445B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DDC92-415A-7C52-BC35-4F01165984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0E247A7-9430-974E-A1F5-A1C5B0D59B49}" type="datetimeFigureOut">
              <a:rPr lang="en-US" smtClean="0"/>
              <a:t>2/25/24</a:t>
            </a:fld>
            <a:endParaRPr lang="en-US"/>
          </a:p>
        </p:txBody>
      </p:sp>
      <p:sp>
        <p:nvSpPr>
          <p:cNvPr id="5" name="Footer Placeholder 4">
            <a:extLst>
              <a:ext uri="{FF2B5EF4-FFF2-40B4-BE49-F238E27FC236}">
                <a16:creationId xmlns:a16="http://schemas.microsoft.com/office/drawing/2014/main" id="{22AD7005-0B2B-EAE7-B917-EA54619DBD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5488CD4-FCBB-A08E-B3B8-08EF3D3C7E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211D129-B67D-DC4C-A43B-158B14B6860B}" type="slidenum">
              <a:rPr lang="en-US" smtClean="0"/>
              <a:t>‹#›</a:t>
            </a:fld>
            <a:endParaRPr lang="en-US"/>
          </a:p>
        </p:txBody>
      </p:sp>
    </p:spTree>
    <p:extLst>
      <p:ext uri="{BB962C8B-B14F-4D97-AF65-F5344CB8AC3E}">
        <p14:creationId xmlns:p14="http://schemas.microsoft.com/office/powerpoint/2010/main" val="395696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Google Shape;120;p1" descr="Google Shape;120;p1"/>
          <p:cNvPicPr>
            <a:picLocks noChangeAspect="1"/>
          </p:cNvPicPr>
          <p:nvPr/>
        </p:nvPicPr>
        <p:blipFill>
          <a:blip r:embed="rId3">
            <a:alphaModFix amt="10000"/>
          </a:blip>
          <a:srcRect l="25849" b="4168"/>
          <a:stretch>
            <a:fillRect/>
          </a:stretch>
        </p:blipFill>
        <p:spPr>
          <a:xfrm>
            <a:off x="-118999" y="265433"/>
            <a:ext cx="5434001" cy="6697569"/>
          </a:xfrm>
          <a:prstGeom prst="rect">
            <a:avLst/>
          </a:prstGeom>
          <a:ln w="12700">
            <a:miter lim="400000"/>
          </a:ln>
        </p:spPr>
      </p:pic>
      <p:sp>
        <p:nvSpPr>
          <p:cNvPr id="269" name="Google Shape;121;p1"/>
          <p:cNvSpPr txBox="1">
            <a:spLocks noGrp="1"/>
          </p:cNvSpPr>
          <p:nvPr>
            <p:ph type="ctrTitle"/>
          </p:nvPr>
        </p:nvSpPr>
        <p:spPr>
          <a:xfrm>
            <a:off x="-119000" y="1617116"/>
            <a:ext cx="12461191" cy="2101552"/>
          </a:xfrm>
          <a:prstGeom prst="rect">
            <a:avLst/>
          </a:prstGeom>
        </p:spPr>
        <p:txBody>
          <a:bodyPr>
            <a:normAutofit/>
          </a:bodyPr>
          <a:lstStyle>
            <a:lvl1pPr>
              <a:defRPr sz="3900"/>
            </a:lvl1pPr>
          </a:lstStyle>
          <a:p>
            <a:r>
              <a:rPr lang="fr-FR" dirty="0">
                <a:latin typeface="Georgia" panose="02040502050405020303" pitchFamily="18" charset="0"/>
                <a:cs typeface="Avenir Black"/>
              </a:rPr>
              <a:t>For a Synodal Church:</a:t>
            </a:r>
            <a:br>
              <a:rPr lang="fr-FR" dirty="0">
                <a:latin typeface="Georgia" panose="02040502050405020303" pitchFamily="18" charset="0"/>
                <a:cs typeface="Avenir Black"/>
              </a:rPr>
            </a:br>
            <a:r>
              <a:rPr lang="fr-FR" sz="4800" dirty="0">
                <a:latin typeface="Georgia" panose="02040502050405020303" pitchFamily="18" charset="0"/>
                <a:cs typeface="Avenir Black"/>
              </a:rPr>
              <a:t>Communion, Participation, and Mission</a:t>
            </a:r>
            <a:endParaRPr dirty="0">
              <a:latin typeface="Georgia" panose="02040502050405020303" pitchFamily="18" charset="0"/>
            </a:endParaRPr>
          </a:p>
        </p:txBody>
      </p:sp>
      <p:sp>
        <p:nvSpPr>
          <p:cNvPr id="270" name="Google Shape;122;p1"/>
          <p:cNvSpPr txBox="1">
            <a:spLocks noGrp="1"/>
          </p:cNvSpPr>
          <p:nvPr>
            <p:ph type="subTitle" sz="half" idx="1"/>
          </p:nvPr>
        </p:nvSpPr>
        <p:spPr>
          <a:xfrm>
            <a:off x="-119000" y="3807437"/>
            <a:ext cx="12461191" cy="2604651"/>
          </a:xfrm>
          <a:prstGeom prst="rect">
            <a:avLst/>
          </a:prstGeom>
        </p:spPr>
        <p:txBody>
          <a:bodyPr/>
          <a:lstStyle/>
          <a:p>
            <a:pPr>
              <a:defRPr sz="2000">
                <a:latin typeface="Avenir"/>
                <a:ea typeface="Avenir"/>
                <a:cs typeface="Avenir"/>
                <a:sym typeface="Avenir Roman"/>
              </a:defRPr>
            </a:pPr>
            <a:endParaRPr dirty="0">
              <a:latin typeface="Georgia" panose="02040502050405020303" pitchFamily="18" charset="0"/>
            </a:endParaRPr>
          </a:p>
          <a:p>
            <a:r>
              <a:rPr lang="en-GB" sz="2667" i="1" dirty="0">
                <a:solidFill>
                  <a:srgbClr val="DE8F32"/>
                </a:solidFill>
                <a:latin typeface="Georgia" panose="02040502050405020303" pitchFamily="18" charset="0"/>
                <a:cs typeface="Avenir Book"/>
              </a:rPr>
              <a:t>General Secretariat of the Synod of Bishops</a:t>
            </a:r>
          </a:p>
        </p:txBody>
      </p:sp>
    </p:spTree>
    <p:extLst>
      <p:ext uri="{BB962C8B-B14F-4D97-AF65-F5344CB8AC3E}">
        <p14:creationId xmlns:p14="http://schemas.microsoft.com/office/powerpoint/2010/main" val="2792791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 name="Google Shape;211;p14" descr="Google Shape;211;p14"/>
          <p:cNvPicPr>
            <a:picLocks noChangeAspect="1"/>
          </p:cNvPicPr>
          <p:nvPr/>
        </p:nvPicPr>
        <p:blipFill>
          <a:blip r:embed="rId2"/>
          <a:srcRect t="11395" b="14649"/>
          <a:stretch>
            <a:fillRect/>
          </a:stretch>
        </p:blipFill>
        <p:spPr>
          <a:xfrm>
            <a:off x="6441260" y="701309"/>
            <a:ext cx="4779696" cy="540548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8" name="Google Shape;213;p14"/>
          <p:cNvSpPr txBox="1">
            <a:spLocks noGrp="1"/>
          </p:cNvSpPr>
          <p:nvPr>
            <p:ph type="body" sz="quarter" idx="1"/>
          </p:nvPr>
        </p:nvSpPr>
        <p:spPr>
          <a:xfrm>
            <a:off x="295895" y="1067473"/>
            <a:ext cx="5930079" cy="2078107"/>
          </a:xfrm>
          <a:prstGeom prst="rect">
            <a:avLst/>
          </a:prstGeom>
        </p:spPr>
        <p:txBody>
          <a:bodyPr anchor="b">
            <a:normAutofit/>
          </a:bodyPr>
          <a:lstStyle/>
          <a:p>
            <a:pPr marL="0" indent="0" algn="just">
              <a:defRPr sz="1300">
                <a:solidFill>
                  <a:srgbClr val="000000"/>
                </a:solidFill>
                <a:latin typeface="+mn-lt"/>
                <a:ea typeface="+mn-ea"/>
                <a:cs typeface="+mn-cs"/>
                <a:sym typeface="Arial"/>
              </a:defRPr>
            </a:pPr>
            <a:r>
              <a:rPr lang="en-US" sz="1733" dirty="0">
                <a:solidFill>
                  <a:srgbClr val="000000"/>
                </a:solidFill>
                <a:latin typeface="Georgia" panose="02040502050405020303" pitchFamily="18" charset="0"/>
              </a:rPr>
              <a:t>A basic question prompts and guides us: How does this “journeying together,” which takes place today on different levels (from the local level to the universal one), allow the Church to proclaim the Gospel in accordance with the mission entrusted to her; and what steps does the Spirit invite us to take in order to grow as a </a:t>
            </a:r>
            <a:r>
              <a:rPr lang="en-US" sz="1733" dirty="0" err="1">
                <a:solidFill>
                  <a:srgbClr val="000000"/>
                </a:solidFill>
                <a:latin typeface="Georgia" panose="02040502050405020303" pitchFamily="18" charset="0"/>
              </a:rPr>
              <a:t>synodal</a:t>
            </a:r>
            <a:r>
              <a:rPr lang="en-US" sz="1733" dirty="0">
                <a:solidFill>
                  <a:srgbClr val="000000"/>
                </a:solidFill>
                <a:latin typeface="Georgia" panose="02040502050405020303" pitchFamily="18" charset="0"/>
              </a:rPr>
              <a:t> Church?</a:t>
            </a:r>
          </a:p>
          <a:p>
            <a:pPr marL="0" indent="0" algn="just">
              <a:defRPr sz="1300">
                <a:solidFill>
                  <a:srgbClr val="000000"/>
                </a:solidFill>
                <a:latin typeface="+mn-lt"/>
                <a:ea typeface="+mn-ea"/>
                <a:cs typeface="+mn-cs"/>
                <a:sym typeface="Arial"/>
              </a:defRPr>
            </a:pPr>
            <a:endParaRPr dirty="0">
              <a:latin typeface="Georgia" panose="02040502050405020303" pitchFamily="18" charset="0"/>
              <a:ea typeface="Avenir"/>
              <a:cs typeface="Avenir"/>
              <a:sym typeface="Avenir Roman"/>
            </a:endParaRPr>
          </a:p>
        </p:txBody>
      </p:sp>
      <p:sp>
        <p:nvSpPr>
          <p:cNvPr id="329" name="Google Shape;214;p14"/>
          <p:cNvSpPr txBox="1">
            <a:spLocks noGrp="1"/>
          </p:cNvSpPr>
          <p:nvPr>
            <p:ph type="sldNum" sz="quarter" idx="2"/>
          </p:nvPr>
        </p:nvSpPr>
        <p:spPr>
          <a:xfrm>
            <a:off x="11689827" y="6247782"/>
            <a:ext cx="411373" cy="4093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sp>
        <p:nvSpPr>
          <p:cNvPr id="330" name="Google Shape;215;p14"/>
          <p:cNvSpPr txBox="1"/>
          <p:nvPr/>
        </p:nvSpPr>
        <p:spPr>
          <a:xfrm>
            <a:off x="222635" y="3157776"/>
            <a:ext cx="5925155" cy="12928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99" tIns="121899" rIns="121899" bIns="121899" anchor="ctr">
            <a:spAutoFit/>
          </a:bodyPr>
          <a:lstStyle/>
          <a:p>
            <a:pPr algn="ctr">
              <a:defRPr sz="1700">
                <a:latin typeface="Avenir"/>
                <a:ea typeface="Avenir"/>
                <a:cs typeface="Avenir"/>
                <a:sym typeface="Avenir Roman"/>
              </a:defRPr>
            </a:pPr>
            <a:r>
              <a:rPr lang="en-CA" sz="2267" b="1" dirty="0">
                <a:solidFill>
                  <a:srgbClr val="F28E00"/>
                </a:solidFill>
                <a:latin typeface="Georgia" panose="02040502050405020303" pitchFamily="18" charset="0"/>
                <a:ea typeface="Avenir"/>
                <a:cs typeface="Avenir"/>
              </a:rPr>
              <a:t>The fundamental question for the consultation of the People of God</a:t>
            </a:r>
          </a:p>
          <a:p>
            <a:pPr algn="ctr">
              <a:defRPr sz="1700">
                <a:latin typeface="Avenir"/>
                <a:ea typeface="Avenir"/>
                <a:cs typeface="Avenir"/>
                <a:sym typeface="Avenir Roman"/>
              </a:defRPr>
            </a:pPr>
            <a:endParaRPr sz="2267" b="1" dirty="0">
              <a:solidFill>
                <a:srgbClr val="F28E00"/>
              </a:solidFill>
              <a:latin typeface="Georgia" panose="02040502050405020303" pitchFamily="18" charset="0"/>
            </a:endParaRPr>
          </a:p>
        </p:txBody>
      </p:sp>
      <p:sp>
        <p:nvSpPr>
          <p:cNvPr id="8" name="Google Shape;215;p14"/>
          <p:cNvSpPr txBox="1"/>
          <p:nvPr/>
        </p:nvSpPr>
        <p:spPr>
          <a:xfrm>
            <a:off x="222635" y="298044"/>
            <a:ext cx="5925155" cy="595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99" tIns="121899" rIns="121899" bIns="121899" anchor="ctr">
            <a:spAutoFit/>
          </a:bodyPr>
          <a:lstStyle/>
          <a:p>
            <a:pPr algn="ctr">
              <a:defRPr sz="1700">
                <a:latin typeface="Avenir"/>
                <a:ea typeface="Avenir"/>
                <a:cs typeface="Avenir"/>
                <a:sym typeface="Avenir Roman"/>
              </a:defRPr>
            </a:pPr>
            <a:r>
              <a:rPr lang="en-GB" sz="2267" b="1" dirty="0">
                <a:solidFill>
                  <a:srgbClr val="F28E00"/>
                </a:solidFill>
                <a:latin typeface="Georgia" panose="02040502050405020303" pitchFamily="18" charset="0"/>
                <a:ea typeface="Avenir"/>
                <a:cs typeface="Avenir"/>
              </a:rPr>
              <a:t>Basic Question of the </a:t>
            </a:r>
            <a:r>
              <a:rPr lang="en-GB" sz="2267" b="1" dirty="0" err="1">
                <a:solidFill>
                  <a:srgbClr val="F28E00"/>
                </a:solidFill>
                <a:latin typeface="Georgia" panose="02040502050405020303" pitchFamily="18" charset="0"/>
                <a:ea typeface="Avenir"/>
                <a:cs typeface="Avenir"/>
              </a:rPr>
              <a:t>Synodal</a:t>
            </a:r>
            <a:r>
              <a:rPr lang="en-GB" sz="2267" b="1" dirty="0">
                <a:solidFill>
                  <a:srgbClr val="F28E00"/>
                </a:solidFill>
                <a:latin typeface="Georgia" panose="02040502050405020303" pitchFamily="18" charset="0"/>
                <a:ea typeface="Avenir"/>
                <a:cs typeface="Avenir"/>
              </a:rPr>
              <a:t> Process</a:t>
            </a:r>
            <a:endParaRPr sz="2267" b="1" dirty="0">
              <a:solidFill>
                <a:srgbClr val="F28E00"/>
              </a:solidFill>
              <a:latin typeface="Georgia" panose="02040502050405020303" pitchFamily="18" charset="0"/>
            </a:endParaRPr>
          </a:p>
        </p:txBody>
      </p:sp>
      <p:sp>
        <p:nvSpPr>
          <p:cNvPr id="3" name="Rettangolo 2"/>
          <p:cNvSpPr/>
          <p:nvPr/>
        </p:nvSpPr>
        <p:spPr>
          <a:xfrm>
            <a:off x="0" y="5969277"/>
            <a:ext cx="1419472" cy="410431"/>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1219170" hangingPunct="0"/>
            <a:endParaRPr lang="it-IT" sz="1867">
              <a:solidFill>
                <a:srgbClr val="000000"/>
              </a:solidFill>
              <a:sym typeface="Arial"/>
            </a:endParaRPr>
          </a:p>
        </p:txBody>
      </p:sp>
      <p:sp>
        <p:nvSpPr>
          <p:cNvPr id="331" name="Google Shape;216;p14"/>
          <p:cNvSpPr txBox="1"/>
          <p:nvPr/>
        </p:nvSpPr>
        <p:spPr>
          <a:xfrm>
            <a:off x="295896" y="4387235"/>
            <a:ext cx="5851893" cy="1971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99" tIns="121899" rIns="121899" bIns="121899" anchor="ctr">
            <a:normAutofit lnSpcReduction="10000"/>
          </a:bodyPr>
          <a:lstStyle>
            <a:lvl1pPr indent="152400">
              <a:lnSpc>
                <a:spcPct val="115000"/>
              </a:lnSpc>
              <a:defRPr sz="1300" i="1"/>
            </a:lvl1pPr>
          </a:lstStyle>
          <a:p>
            <a:pPr marL="203195" indent="0" algn="just"/>
            <a:r>
              <a:rPr lang="en-US" sz="1733" dirty="0">
                <a:latin typeface="Georgia" panose="02040502050405020303" pitchFamily="18" charset="0"/>
              </a:rPr>
              <a:t>A </a:t>
            </a:r>
            <a:r>
              <a:rPr lang="en-US" sz="1733" dirty="0" err="1">
                <a:latin typeface="Georgia" panose="02040502050405020303" pitchFamily="18" charset="0"/>
              </a:rPr>
              <a:t>synodal</a:t>
            </a:r>
            <a:r>
              <a:rPr lang="en-US" sz="1733" dirty="0">
                <a:latin typeface="Georgia" panose="02040502050405020303" pitchFamily="18" charset="0"/>
              </a:rPr>
              <a:t> Church, in announcing the Gospel, “journeys together:” How is this “journeying together” happening today in your local Church? What steps does the Spirit invite us to take in order to grow in our “journeying together”? </a:t>
            </a:r>
          </a:p>
          <a:p>
            <a:pPr marL="203195" indent="0" algn="r"/>
            <a:r>
              <a:rPr lang="fr-FR" sz="1733" dirty="0">
                <a:latin typeface="Georgia" panose="02040502050405020303" pitchFamily="18" charset="0"/>
              </a:rPr>
              <a:t>(PD, 26)</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 name="Google Shape;221;p15" descr="Google Shape;221;p15"/>
          <p:cNvPicPr>
            <a:picLocks noChangeAspect="1"/>
          </p:cNvPicPr>
          <p:nvPr/>
        </p:nvPicPr>
        <p:blipFill>
          <a:blip r:embed="rId3"/>
          <a:srcRect l="29338" t="37563" b="21692"/>
          <a:stretch>
            <a:fillRect/>
          </a:stretch>
        </p:blipFill>
        <p:spPr>
          <a:xfrm>
            <a:off x="205465" y="4613232"/>
            <a:ext cx="2774035" cy="2043837"/>
          </a:xfrm>
          <a:prstGeom prst="rect">
            <a:avLst/>
          </a:prstGeom>
          <a:ln w="12700">
            <a:miter lim="400000"/>
          </a:ln>
        </p:spPr>
      </p:pic>
      <p:pic>
        <p:nvPicPr>
          <p:cNvPr id="334" name="Google Shape;222;p15" descr="Google Shape;222;p15"/>
          <p:cNvPicPr>
            <a:picLocks noChangeAspect="1"/>
          </p:cNvPicPr>
          <p:nvPr/>
        </p:nvPicPr>
        <p:blipFill>
          <a:blip r:embed="rId4"/>
          <a:srcRect r="11016"/>
          <a:stretch>
            <a:fillRect/>
          </a:stretch>
        </p:blipFill>
        <p:spPr>
          <a:xfrm>
            <a:off x="3081767" y="4613233"/>
            <a:ext cx="2774037" cy="2043833"/>
          </a:xfrm>
          <a:prstGeom prst="rect">
            <a:avLst/>
          </a:prstGeom>
          <a:ln w="12700">
            <a:miter lim="400000"/>
          </a:ln>
        </p:spPr>
      </p:pic>
      <p:pic>
        <p:nvPicPr>
          <p:cNvPr id="335" name="Google Shape;223;p15" descr="Google Shape;223;p15"/>
          <p:cNvPicPr>
            <a:picLocks noChangeAspect="1"/>
          </p:cNvPicPr>
          <p:nvPr/>
        </p:nvPicPr>
        <p:blipFill>
          <a:blip r:embed="rId5"/>
          <a:srcRect l="13156"/>
          <a:stretch>
            <a:fillRect/>
          </a:stretch>
        </p:blipFill>
        <p:spPr>
          <a:xfrm>
            <a:off x="205468" y="179801"/>
            <a:ext cx="5650337" cy="4233967"/>
          </a:xfrm>
          <a:prstGeom prst="rect">
            <a:avLst/>
          </a:prstGeom>
          <a:ln w="12700">
            <a:miter lim="400000"/>
          </a:ln>
        </p:spPr>
      </p:pic>
      <p:pic>
        <p:nvPicPr>
          <p:cNvPr id="336" name="Google Shape;224;p15" descr="Google Shape;224;p15"/>
          <p:cNvPicPr>
            <a:picLocks noChangeAspect="1"/>
          </p:cNvPicPr>
          <p:nvPr/>
        </p:nvPicPr>
        <p:blipFill>
          <a:blip r:embed="rId6"/>
          <a:srcRect l="22868" r="17716"/>
          <a:stretch>
            <a:fillRect/>
          </a:stretch>
        </p:blipFill>
        <p:spPr>
          <a:xfrm>
            <a:off x="6076267" y="0"/>
            <a:ext cx="6133168" cy="6858003"/>
          </a:xfrm>
          <a:prstGeom prst="rect">
            <a:avLst/>
          </a:prstGeom>
          <a:ln w="12700">
            <a:miter lim="400000"/>
          </a:ln>
        </p:spPr>
      </p:pic>
      <p:sp>
        <p:nvSpPr>
          <p:cNvPr id="337" name="Google Shape;225;p15"/>
          <p:cNvSpPr txBox="1">
            <a:spLocks noGrp="1"/>
          </p:cNvSpPr>
          <p:nvPr>
            <p:ph type="body" sz="half" idx="1"/>
          </p:nvPr>
        </p:nvSpPr>
        <p:spPr>
          <a:xfrm>
            <a:off x="5881568" y="886174"/>
            <a:ext cx="6327867" cy="3527593"/>
          </a:xfrm>
          <a:prstGeom prst="rect">
            <a:avLst/>
          </a:prstGeom>
        </p:spPr>
        <p:txBody>
          <a:bodyPr>
            <a:normAutofit/>
          </a:bodyPr>
          <a:lstStyle/>
          <a:p>
            <a:pPr marL="203195" indent="0" algn="just">
              <a:buNone/>
            </a:pPr>
            <a:endParaRPr lang="en-CA" dirty="0">
              <a:latin typeface="Georgia" panose="02040502050405020303" pitchFamily="18" charset="0"/>
            </a:endParaRPr>
          </a:p>
          <a:p>
            <a:pPr marL="203195" indent="0" algn="just">
              <a:buNone/>
            </a:pPr>
            <a:r>
              <a:rPr lang="en-CA" sz="2000" dirty="0">
                <a:latin typeface="Georgia" panose="02040502050405020303" pitchFamily="18" charset="0"/>
              </a:rPr>
              <a:t>“The purpose of the Synod, and therefore of this consultation, is not to produce documents, but “to plant dreams, draw forth prophecies and visions, allow hope to be nourished, inspire trust, bind up wounds, weave together relationships, awaken a dawn of hope, learn from one another, and create a bright resourcefulness that will enlighten minds, warm hearts, give strength to our hands.” </a:t>
            </a:r>
          </a:p>
          <a:p>
            <a:pPr marL="203195" indent="0" algn="r">
              <a:buNone/>
            </a:pPr>
            <a:r>
              <a:rPr lang="en-CA" sz="2000" dirty="0">
                <a:latin typeface="Georgia" panose="02040502050405020303" pitchFamily="18" charset="0"/>
              </a:rPr>
              <a:t>(PD, 32)</a:t>
            </a:r>
          </a:p>
          <a:p>
            <a:pPr marL="203195" indent="0" algn="just">
              <a:buSzPts val="1300"/>
              <a:buNone/>
              <a:defRPr sz="1300">
                <a:latin typeface="+mn-lt"/>
                <a:ea typeface="+mn-ea"/>
                <a:cs typeface="+mn-cs"/>
                <a:sym typeface="Arial"/>
              </a:defRPr>
            </a:pPr>
            <a:endParaRPr dirty="0">
              <a:latin typeface="Georgia" panose="02040502050405020303" pitchFamily="18" charset="0"/>
            </a:endParaRPr>
          </a:p>
        </p:txBody>
      </p:sp>
      <p:sp>
        <p:nvSpPr>
          <p:cNvPr id="338" name="Google Shape;226;p15"/>
          <p:cNvSpPr txBox="1">
            <a:spLocks noGrp="1"/>
          </p:cNvSpPr>
          <p:nvPr>
            <p:ph type="sldNum" sz="quarter" idx="2"/>
          </p:nvPr>
        </p:nvSpPr>
        <p:spPr>
          <a:xfrm>
            <a:off x="11689827" y="6247782"/>
            <a:ext cx="411373" cy="4093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a:t>
            </a:fld>
            <a:endParaRPr/>
          </a:p>
        </p:txBody>
      </p:sp>
      <p:sp>
        <p:nvSpPr>
          <p:cNvPr id="339" name="Google Shape;227;p15"/>
          <p:cNvSpPr txBox="1"/>
          <p:nvPr/>
        </p:nvSpPr>
        <p:spPr>
          <a:xfrm>
            <a:off x="11369600" y="6247781"/>
            <a:ext cx="731601" cy="410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99" tIns="121899" rIns="121899" bIns="121899">
            <a:spAutoFit/>
          </a:bodyPr>
          <a:lstStyle>
            <a:lvl1pPr algn="r">
              <a:defRPr sz="800">
                <a:solidFill>
                  <a:schemeClr val="accent2">
                    <a:lumOff val="21764"/>
                  </a:schemeClr>
                </a:solidFill>
                <a:latin typeface="Helvetica Neue"/>
                <a:ea typeface="Helvetica Neue"/>
                <a:cs typeface="Helvetica Neue"/>
                <a:sym typeface="Helvetica Neue"/>
              </a:defRPr>
            </a:lvl1pPr>
          </a:lstStyle>
          <a:p>
            <a:r>
              <a:rPr sz="1067"/>
              <a:t>15</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
          </p:nvPr>
        </p:nvSpPr>
        <p:spPr/>
        <p:txBody>
          <a:bodyPr>
            <a:normAutofit/>
          </a:bodyPr>
          <a:lstStyle/>
          <a:p>
            <a:endParaRPr lang="it-IT"/>
          </a:p>
        </p:txBody>
      </p:sp>
      <p:pic>
        <p:nvPicPr>
          <p:cNvPr id="5" name="Picture 2" descr="C:\Users\nathalie.becquart\Desktop\Logo Syno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435" y="-38851"/>
            <a:ext cx="8208819" cy="685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784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Google Shape;238;p17"/>
          <p:cNvSpPr txBox="1">
            <a:spLocks noGrp="1"/>
          </p:cNvSpPr>
          <p:nvPr>
            <p:ph type="title"/>
          </p:nvPr>
        </p:nvSpPr>
        <p:spPr>
          <a:xfrm>
            <a:off x="368872" y="545822"/>
            <a:ext cx="6097129" cy="849601"/>
          </a:xfrm>
          <a:prstGeom prst="rect">
            <a:avLst/>
          </a:prstGeom>
        </p:spPr>
        <p:txBody>
          <a:bodyPr>
            <a:noAutofit/>
          </a:bodyPr>
          <a:lstStyle>
            <a:lvl1pPr>
              <a:defRPr sz="2200" i="1"/>
            </a:lvl1pPr>
          </a:lstStyle>
          <a:p>
            <a:pPr lvl="0"/>
            <a:r>
              <a:rPr lang="en-CA" sz="3333" i="0" dirty="0">
                <a:solidFill>
                  <a:srgbClr val="F28E00"/>
                </a:solidFill>
                <a:latin typeface="Georgia" panose="02040502050405020303" pitchFamily="18" charset="0"/>
              </a:rPr>
              <a:t>Preparatory Document</a:t>
            </a:r>
          </a:p>
        </p:txBody>
      </p:sp>
      <p:sp>
        <p:nvSpPr>
          <p:cNvPr id="347" name="Google Shape;239;p17"/>
          <p:cNvSpPr txBox="1">
            <a:spLocks noGrp="1"/>
          </p:cNvSpPr>
          <p:nvPr>
            <p:ph type="sldNum" sz="quarter" idx="2"/>
          </p:nvPr>
        </p:nvSpPr>
        <p:spPr>
          <a:xfrm>
            <a:off x="11689827" y="6247782"/>
            <a:ext cx="411373" cy="4093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13</a:t>
            </a:fld>
            <a:endParaRPr/>
          </a:p>
        </p:txBody>
      </p:sp>
      <p:sp>
        <p:nvSpPr>
          <p:cNvPr id="348" name="Google Shape;240;p17"/>
          <p:cNvSpPr txBox="1">
            <a:spLocks noGrp="1"/>
          </p:cNvSpPr>
          <p:nvPr>
            <p:ph type="body" sz="half" idx="1"/>
          </p:nvPr>
        </p:nvSpPr>
        <p:spPr>
          <a:xfrm>
            <a:off x="248086" y="1147545"/>
            <a:ext cx="5857365" cy="4599711"/>
          </a:xfrm>
          <a:prstGeom prst="rect">
            <a:avLst/>
          </a:prstGeom>
        </p:spPr>
        <p:txBody>
          <a:bodyPr anchor="ctr">
            <a:normAutofit/>
          </a:bodyPr>
          <a:lstStyle/>
          <a:p>
            <a:pPr marL="736582" indent="-533387">
              <a:buClr>
                <a:schemeClr val="accent1"/>
              </a:buClr>
              <a:buSzPts val="1600"/>
              <a:buFontTx/>
              <a:buAutoNum type="romanUcPeriod"/>
              <a:defRPr sz="1600">
                <a:solidFill>
                  <a:srgbClr val="000000"/>
                </a:solidFill>
                <a:latin typeface="Helvetica Neue"/>
                <a:ea typeface="Helvetica Neue"/>
                <a:cs typeface="Helvetica Neue"/>
                <a:sym typeface="Helvetica Neue"/>
              </a:defRPr>
            </a:pPr>
            <a:r>
              <a:rPr lang="en-CA" sz="2133" dirty="0">
                <a:solidFill>
                  <a:srgbClr val="000000"/>
                </a:solidFill>
                <a:latin typeface="Georgia" panose="02040502050405020303" pitchFamily="18" charset="0"/>
                <a:ea typeface="Helvetica Neue"/>
                <a:cs typeface="Helvetica Neue"/>
              </a:rPr>
              <a:t>The Call to Journey Together</a:t>
            </a:r>
            <a:endParaRPr sz="1600" dirty="0">
              <a:latin typeface="Georgia" panose="02040502050405020303" pitchFamily="18" charset="0"/>
            </a:endParaRPr>
          </a:p>
          <a:p>
            <a:pPr marL="736582" indent="-533387">
              <a:buClr>
                <a:schemeClr val="accent1"/>
              </a:buClr>
              <a:buSzPts val="1600"/>
              <a:buFontTx/>
              <a:buAutoNum type="romanUcPeriod"/>
              <a:defRPr sz="1600">
                <a:solidFill>
                  <a:srgbClr val="000000"/>
                </a:solidFill>
                <a:latin typeface="Helvetica Neue"/>
                <a:ea typeface="Helvetica Neue"/>
                <a:cs typeface="Helvetica Neue"/>
                <a:sym typeface="Helvetica Neue"/>
              </a:defRPr>
            </a:pPr>
            <a:r>
              <a:rPr dirty="0">
                <a:latin typeface="Georgia" panose="02040502050405020303" pitchFamily="18" charset="0"/>
              </a:rPr>
              <a:t> </a:t>
            </a:r>
            <a:r>
              <a:rPr lang="en-CA" sz="2133" dirty="0">
                <a:solidFill>
                  <a:srgbClr val="000000"/>
                </a:solidFill>
                <a:latin typeface="Georgia" panose="02040502050405020303" pitchFamily="18" charset="0"/>
                <a:ea typeface="Helvetica Neue"/>
                <a:cs typeface="Helvetica Neue"/>
              </a:rPr>
              <a:t>A Constitutively </a:t>
            </a:r>
            <a:r>
              <a:rPr lang="en-CA" sz="2133" dirty="0" err="1">
                <a:solidFill>
                  <a:srgbClr val="000000"/>
                </a:solidFill>
                <a:latin typeface="Georgia" panose="02040502050405020303" pitchFamily="18" charset="0"/>
                <a:ea typeface="Helvetica Neue"/>
                <a:cs typeface="Helvetica Neue"/>
              </a:rPr>
              <a:t>Synodal</a:t>
            </a:r>
            <a:r>
              <a:rPr lang="en-CA" sz="2133" dirty="0">
                <a:solidFill>
                  <a:srgbClr val="000000"/>
                </a:solidFill>
                <a:latin typeface="Georgia" panose="02040502050405020303" pitchFamily="18" charset="0"/>
                <a:ea typeface="Helvetica Neue"/>
                <a:cs typeface="Helvetica Neue"/>
              </a:rPr>
              <a:t> Church</a:t>
            </a:r>
            <a:endParaRPr lang="it-IT" sz="2133" dirty="0">
              <a:solidFill>
                <a:srgbClr val="000000"/>
              </a:solidFill>
              <a:latin typeface="Georgia" panose="02040502050405020303" pitchFamily="18" charset="0"/>
              <a:ea typeface="Helvetica Neue"/>
              <a:cs typeface="Helvetica Neue"/>
            </a:endParaRPr>
          </a:p>
          <a:p>
            <a:pPr marL="736582" indent="-533387">
              <a:buClr>
                <a:schemeClr val="accent1"/>
              </a:buClr>
              <a:buSzPts val="1600"/>
              <a:buFontTx/>
              <a:buAutoNum type="romanUcPeriod"/>
              <a:defRPr sz="1600">
                <a:solidFill>
                  <a:srgbClr val="000000"/>
                </a:solidFill>
                <a:latin typeface="Helvetica Neue"/>
                <a:ea typeface="Helvetica Neue"/>
                <a:cs typeface="Helvetica Neue"/>
                <a:sym typeface="Helvetica Neue"/>
              </a:defRPr>
            </a:pPr>
            <a:r>
              <a:rPr lang="en-CA" sz="2133" dirty="0">
                <a:solidFill>
                  <a:srgbClr val="000000"/>
                </a:solidFill>
                <a:latin typeface="Georgia" panose="02040502050405020303" pitchFamily="18" charset="0"/>
                <a:ea typeface="Helvetica Neue"/>
                <a:cs typeface="Helvetica Neue"/>
              </a:rPr>
              <a:t>Listening to the Scriptures</a:t>
            </a:r>
            <a:endParaRPr lang="it-IT" sz="2133" dirty="0">
              <a:solidFill>
                <a:srgbClr val="000000"/>
              </a:solidFill>
              <a:latin typeface="Georgia" panose="02040502050405020303" pitchFamily="18" charset="0"/>
              <a:ea typeface="Helvetica Neue"/>
              <a:cs typeface="Helvetica Neue"/>
            </a:endParaRPr>
          </a:p>
          <a:p>
            <a:pPr marL="736582" indent="-533387">
              <a:buClr>
                <a:schemeClr val="accent1"/>
              </a:buClr>
              <a:buSzPts val="1600"/>
              <a:buAutoNum type="romanUcPeriod"/>
              <a:defRPr sz="1600">
                <a:solidFill>
                  <a:srgbClr val="000000"/>
                </a:solidFill>
                <a:latin typeface="Helvetica Neue"/>
                <a:ea typeface="Helvetica Neue"/>
                <a:cs typeface="Helvetica Neue"/>
                <a:sym typeface="Helvetica Neue"/>
              </a:defRPr>
            </a:pPr>
            <a:endParaRPr sz="1600" dirty="0">
              <a:latin typeface="Georgia" panose="02040502050405020303" pitchFamily="18" charset="0"/>
            </a:endParaRPr>
          </a:p>
          <a:p>
            <a:pPr marL="1346166" lvl="1" indent="-533387">
              <a:buClr>
                <a:schemeClr val="accent1"/>
              </a:buClr>
              <a:buSzPts val="1600"/>
              <a:buFontTx/>
              <a:buAutoNum type="alphaUcPeriod"/>
              <a:defRPr sz="1600">
                <a:solidFill>
                  <a:srgbClr val="000000"/>
                </a:solidFill>
                <a:latin typeface="Helvetica Neue"/>
                <a:ea typeface="Helvetica Neue"/>
                <a:cs typeface="Helvetica Neue"/>
                <a:sym typeface="Helvetica Neue"/>
              </a:defRPr>
            </a:pPr>
            <a:r>
              <a:rPr lang="en-CA" sz="2133" dirty="0">
                <a:solidFill>
                  <a:srgbClr val="000000"/>
                </a:solidFill>
                <a:latin typeface="Georgia" panose="02040502050405020303" pitchFamily="18" charset="0"/>
                <a:ea typeface="Helvetica Neue"/>
                <a:cs typeface="Helvetica Neue"/>
              </a:rPr>
              <a:t>Jesus, the Crowd, the Apostles</a:t>
            </a:r>
            <a:endParaRPr lang="it-IT" sz="2133" dirty="0">
              <a:solidFill>
                <a:srgbClr val="000000"/>
              </a:solidFill>
              <a:latin typeface="Georgia" panose="02040502050405020303" pitchFamily="18" charset="0"/>
              <a:ea typeface="Helvetica Neue"/>
              <a:cs typeface="Helvetica Neue"/>
            </a:endParaRPr>
          </a:p>
          <a:p>
            <a:pPr marL="1346166" lvl="1" indent="-533387">
              <a:buClr>
                <a:schemeClr val="accent1"/>
              </a:buClr>
              <a:buSzPts val="1600"/>
              <a:buFontTx/>
              <a:buAutoNum type="alphaUcPeriod"/>
              <a:defRPr sz="1600">
                <a:solidFill>
                  <a:srgbClr val="000000"/>
                </a:solidFill>
                <a:latin typeface="Helvetica Neue"/>
                <a:ea typeface="Helvetica Neue"/>
                <a:cs typeface="Helvetica Neue"/>
                <a:sym typeface="Helvetica Neue"/>
              </a:defRPr>
            </a:pPr>
            <a:r>
              <a:rPr lang="en-CA" sz="2133" dirty="0">
                <a:solidFill>
                  <a:srgbClr val="000000"/>
                </a:solidFill>
                <a:latin typeface="Georgia" panose="02040502050405020303" pitchFamily="18" charset="0"/>
                <a:ea typeface="Helvetica Neue"/>
                <a:cs typeface="Helvetica Neue"/>
              </a:rPr>
              <a:t>A Double Dynamic of Conversion: Peter and Cornelius (Acts 10)</a:t>
            </a:r>
            <a:endParaRPr lang="it-IT" sz="2133" dirty="0">
              <a:solidFill>
                <a:srgbClr val="000000"/>
              </a:solidFill>
              <a:latin typeface="Georgia" panose="02040502050405020303" pitchFamily="18" charset="0"/>
              <a:ea typeface="Helvetica Neue"/>
              <a:cs typeface="Helvetica Neue"/>
            </a:endParaRPr>
          </a:p>
          <a:p>
            <a:pPr marL="1346166" lvl="1" indent="-533387">
              <a:buClr>
                <a:schemeClr val="accent1"/>
              </a:buClr>
              <a:buSzPts val="1600"/>
              <a:buAutoNum type="alphaUcPeriod"/>
              <a:defRPr sz="1600">
                <a:solidFill>
                  <a:srgbClr val="000000"/>
                </a:solidFill>
                <a:latin typeface="Helvetica Neue"/>
                <a:ea typeface="Helvetica Neue"/>
                <a:cs typeface="Helvetica Neue"/>
                <a:sym typeface="Helvetica Neue"/>
              </a:defRPr>
            </a:pPr>
            <a:endParaRPr sz="1600" dirty="0">
              <a:latin typeface="Georgia" panose="02040502050405020303" pitchFamily="18" charset="0"/>
            </a:endParaRPr>
          </a:p>
          <a:p>
            <a:pPr marL="736582" indent="-533387">
              <a:buClr>
                <a:schemeClr val="accent1"/>
              </a:buClr>
              <a:buSzPts val="1600"/>
              <a:buFontTx/>
              <a:buAutoNum type="romanUcPeriod"/>
              <a:defRPr sz="1600">
                <a:solidFill>
                  <a:srgbClr val="000000"/>
                </a:solidFill>
                <a:latin typeface="Helvetica Neue"/>
                <a:ea typeface="Helvetica Neue"/>
                <a:cs typeface="Helvetica Neue"/>
                <a:sym typeface="Helvetica Neue"/>
              </a:defRPr>
            </a:pPr>
            <a:r>
              <a:rPr lang="en-CA" sz="2133" dirty="0" err="1">
                <a:solidFill>
                  <a:srgbClr val="000000"/>
                </a:solidFill>
                <a:latin typeface="Georgia" panose="02040502050405020303" pitchFamily="18" charset="0"/>
                <a:ea typeface="Helvetica Neue"/>
                <a:cs typeface="Helvetica Neue"/>
              </a:rPr>
              <a:t>Synodality</a:t>
            </a:r>
            <a:r>
              <a:rPr lang="en-CA" sz="2133" dirty="0">
                <a:solidFill>
                  <a:srgbClr val="000000"/>
                </a:solidFill>
                <a:latin typeface="Georgia" panose="02040502050405020303" pitchFamily="18" charset="0"/>
                <a:ea typeface="Helvetica Neue"/>
                <a:cs typeface="Helvetica Neue"/>
              </a:rPr>
              <a:t> in Action: Pathways for Consulting the People of God</a:t>
            </a:r>
            <a:endParaRPr lang="it-IT" sz="2133" dirty="0">
              <a:solidFill>
                <a:srgbClr val="000000"/>
              </a:solidFill>
              <a:latin typeface="Georgia" panose="02040502050405020303" pitchFamily="18" charset="0"/>
              <a:ea typeface="Helvetica Neue"/>
              <a:cs typeface="Helvetica Neue"/>
            </a:endParaRPr>
          </a:p>
          <a:p>
            <a:pPr marL="736582" indent="-533387">
              <a:buClr>
                <a:schemeClr val="accent1"/>
              </a:buClr>
              <a:buSzPts val="1600"/>
              <a:buAutoNum type="romanUcPeriod"/>
              <a:defRPr sz="1600">
                <a:solidFill>
                  <a:srgbClr val="000000"/>
                </a:solidFill>
                <a:latin typeface="Helvetica Neue"/>
                <a:ea typeface="Helvetica Neue"/>
                <a:cs typeface="Helvetica Neue"/>
                <a:sym typeface="Helvetica Neue"/>
              </a:defRPr>
            </a:pPr>
            <a:endParaRPr dirty="0">
              <a:latin typeface="Georgia" panose="02040502050405020303" pitchFamily="18" charset="0"/>
            </a:endParaRPr>
          </a:p>
        </p:txBody>
      </p:sp>
      <p:sp>
        <p:nvSpPr>
          <p:cNvPr id="349" name="Google Shape;241;p17"/>
          <p:cNvSpPr txBox="1">
            <a:spLocks noGrp="1"/>
          </p:cNvSpPr>
          <p:nvPr>
            <p:ph type="body" idx="22"/>
          </p:nvPr>
        </p:nvSpPr>
        <p:spPr>
          <a:xfrm>
            <a:off x="6592186" y="1445260"/>
            <a:ext cx="5217041" cy="411202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ctr">
            <a:normAutofit/>
          </a:bodyPr>
          <a:lstStyle/>
          <a:p>
            <a:pPr marL="736582" indent="-533387">
              <a:buSzPts val="1600"/>
              <a:buFontTx/>
              <a:buAutoNum type="romanUcPeriod"/>
              <a:defRPr sz="1600"/>
            </a:pPr>
            <a:r>
              <a:rPr lang="en-CA" sz="2133" dirty="0">
                <a:latin typeface="Georgia" panose="02040502050405020303" pitchFamily="18" charset="0"/>
              </a:rPr>
              <a:t>Introduction</a:t>
            </a:r>
            <a:endParaRPr dirty="0">
              <a:latin typeface="Georgia" panose="02040502050405020303" pitchFamily="18" charset="0"/>
            </a:endParaRPr>
          </a:p>
          <a:p>
            <a:pPr marL="736582" indent="-533387">
              <a:buSzPts val="1600"/>
              <a:buFontTx/>
              <a:buAutoNum type="romanUcPeriod"/>
              <a:defRPr sz="1600"/>
            </a:pPr>
            <a:r>
              <a:rPr lang="en-CA" sz="2133" dirty="0">
                <a:latin typeface="Georgia" panose="02040502050405020303" pitchFamily="18" charset="0"/>
              </a:rPr>
              <a:t>Principles of a </a:t>
            </a:r>
            <a:r>
              <a:rPr lang="en-CA" sz="2133" dirty="0" err="1">
                <a:latin typeface="Georgia" panose="02040502050405020303" pitchFamily="18" charset="0"/>
              </a:rPr>
              <a:t>Synodal</a:t>
            </a:r>
            <a:r>
              <a:rPr lang="en-CA" sz="2133" dirty="0">
                <a:latin typeface="Georgia" panose="02040502050405020303" pitchFamily="18" charset="0"/>
              </a:rPr>
              <a:t> Process</a:t>
            </a:r>
            <a:endParaRPr lang="it-IT" dirty="0">
              <a:latin typeface="Georgia" panose="02040502050405020303" pitchFamily="18" charset="0"/>
            </a:endParaRPr>
          </a:p>
          <a:p>
            <a:pPr marL="736582" indent="-533387">
              <a:buSzPts val="1600"/>
              <a:buFontTx/>
              <a:buAutoNum type="romanUcPeriod"/>
              <a:defRPr sz="1600"/>
            </a:pPr>
            <a:r>
              <a:rPr lang="en-CA" sz="2133" dirty="0">
                <a:latin typeface="Georgia" panose="02040502050405020303" pitchFamily="18" charset="0"/>
              </a:rPr>
              <a:t>The Process of the Synod</a:t>
            </a:r>
            <a:endParaRPr lang="it-IT" dirty="0">
              <a:latin typeface="Georgia" panose="02040502050405020303" pitchFamily="18" charset="0"/>
            </a:endParaRPr>
          </a:p>
          <a:p>
            <a:pPr marL="736582" indent="-533387">
              <a:buSzPts val="1600"/>
              <a:buFontTx/>
              <a:buAutoNum type="romanUcPeriod"/>
              <a:defRPr sz="1600"/>
            </a:pPr>
            <a:r>
              <a:rPr lang="en-CA" sz="2133" dirty="0">
                <a:latin typeface="Georgia" panose="02040502050405020303" pitchFamily="18" charset="0"/>
              </a:rPr>
              <a:t>Travelling the </a:t>
            </a:r>
            <a:r>
              <a:rPr lang="en-CA" sz="2133" dirty="0" err="1">
                <a:latin typeface="Georgia" panose="02040502050405020303" pitchFamily="18" charset="0"/>
              </a:rPr>
              <a:t>Synodal</a:t>
            </a:r>
            <a:r>
              <a:rPr lang="en-CA" sz="2133" dirty="0">
                <a:latin typeface="Georgia" panose="02040502050405020303" pitchFamily="18" charset="0"/>
              </a:rPr>
              <a:t> Path in Dioceses</a:t>
            </a:r>
            <a:endParaRPr lang="it-IT" dirty="0">
              <a:latin typeface="Georgia" panose="02040502050405020303" pitchFamily="18" charset="0"/>
            </a:endParaRPr>
          </a:p>
          <a:p>
            <a:pPr marL="736582" indent="-533387">
              <a:buSzPts val="1600"/>
              <a:buFontTx/>
              <a:buAutoNum type="romanUcPeriod"/>
              <a:defRPr sz="1600"/>
            </a:pPr>
            <a:r>
              <a:rPr lang="en-CA" sz="2133" dirty="0">
                <a:latin typeface="Georgia" panose="02040502050405020303" pitchFamily="18" charset="0"/>
              </a:rPr>
              <a:t>Resources for organizing the </a:t>
            </a:r>
            <a:r>
              <a:rPr lang="en-CA" sz="2133" dirty="0" err="1">
                <a:latin typeface="Georgia" panose="02040502050405020303" pitchFamily="18" charset="0"/>
              </a:rPr>
              <a:t>Synodal</a:t>
            </a:r>
            <a:r>
              <a:rPr lang="en-CA" sz="2133" dirty="0">
                <a:latin typeface="Georgia" panose="02040502050405020303" pitchFamily="18" charset="0"/>
              </a:rPr>
              <a:t> Process</a:t>
            </a:r>
          </a:p>
          <a:p>
            <a:pPr marL="0" indent="203195">
              <a:buNone/>
              <a:defRPr sz="1600"/>
            </a:pPr>
            <a:endParaRPr lang="it-IT" dirty="0">
              <a:latin typeface="Georgia" panose="02040502050405020303" pitchFamily="18" charset="0"/>
            </a:endParaRPr>
          </a:p>
          <a:p>
            <a:pPr marL="0" indent="203195">
              <a:buNone/>
              <a:defRPr sz="1600"/>
            </a:pPr>
            <a:r>
              <a:rPr b="1" dirty="0">
                <a:solidFill>
                  <a:srgbClr val="F28E00"/>
                </a:solidFill>
                <a:latin typeface="Georgia" panose="02040502050405020303" pitchFamily="18" charset="0"/>
              </a:rPr>
              <a:t>+</a:t>
            </a:r>
            <a:r>
              <a:rPr lang="it-IT" dirty="0">
                <a:latin typeface="Georgia" panose="02040502050405020303" pitchFamily="18" charset="0"/>
              </a:rPr>
              <a:t>  </a:t>
            </a:r>
            <a:r>
              <a:rPr lang="en-CA" sz="2133" dirty="0">
                <a:latin typeface="Georgia" panose="02040502050405020303" pitchFamily="18" charset="0"/>
              </a:rPr>
              <a:t>Appendices, materials, and tools                 (biblical, liturgical, 	methodological, and practical 	resources, etc.)                               </a:t>
            </a:r>
            <a:endParaRPr lang="it-IT" sz="2133" dirty="0">
              <a:latin typeface="Georgia" panose="02040502050405020303" pitchFamily="18" charset="0"/>
            </a:endParaRPr>
          </a:p>
          <a:p>
            <a:pPr marL="0" indent="203195">
              <a:buNone/>
              <a:defRPr sz="1600"/>
            </a:pPr>
            <a:endParaRPr dirty="0">
              <a:latin typeface="Georgia" panose="02040502050405020303" pitchFamily="18" charset="0"/>
            </a:endParaRPr>
          </a:p>
        </p:txBody>
      </p:sp>
      <p:sp>
        <p:nvSpPr>
          <p:cNvPr id="350" name="Google Shape;242;p17"/>
          <p:cNvSpPr txBox="1"/>
          <p:nvPr/>
        </p:nvSpPr>
        <p:spPr>
          <a:xfrm>
            <a:off x="6902087" y="524772"/>
            <a:ext cx="4691692" cy="84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99" tIns="121899" rIns="121899" bIns="121899">
            <a:normAutofit/>
          </a:bodyPr>
          <a:lstStyle>
            <a:lvl1pPr>
              <a:defRPr sz="2500" b="1" i="1">
                <a:latin typeface="Helvetica Neue"/>
                <a:ea typeface="Helvetica Neue"/>
                <a:cs typeface="Helvetica Neue"/>
                <a:sym typeface="Helvetica Neue"/>
              </a:defRPr>
            </a:lvl1pPr>
          </a:lstStyle>
          <a:p>
            <a:r>
              <a:rPr sz="3333" i="0" dirty="0" err="1">
                <a:solidFill>
                  <a:srgbClr val="F28E00"/>
                </a:solidFill>
                <a:latin typeface="Georgia" panose="02040502050405020303" pitchFamily="18" charset="0"/>
              </a:rPr>
              <a:t>Vademecum</a:t>
            </a:r>
            <a:endParaRPr sz="3333" i="0" dirty="0">
              <a:solidFill>
                <a:srgbClr val="F28E00"/>
              </a:solidFill>
              <a:latin typeface="Georgia" panose="02040502050405020303" pitchFamily="18" charset="0"/>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Google Shape;247;p18"/>
          <p:cNvSpPr txBox="1">
            <a:spLocks noGrp="1"/>
          </p:cNvSpPr>
          <p:nvPr>
            <p:ph type="title"/>
          </p:nvPr>
        </p:nvSpPr>
        <p:spPr>
          <a:xfrm>
            <a:off x="531584" y="539772"/>
            <a:ext cx="11064845" cy="849603"/>
          </a:xfrm>
          <a:prstGeom prst="rect">
            <a:avLst/>
          </a:prstGeom>
        </p:spPr>
        <p:txBody>
          <a:bodyPr/>
          <a:lstStyle>
            <a:lvl1pPr>
              <a:defRPr b="0">
                <a:latin typeface="Avenir"/>
                <a:ea typeface="Avenir"/>
                <a:cs typeface="Avenir"/>
                <a:sym typeface="Avenir Roman"/>
              </a:defRPr>
            </a:lvl1pPr>
          </a:lstStyle>
          <a:p>
            <a:r>
              <a:rPr lang="en-CA" dirty="0">
                <a:solidFill>
                  <a:srgbClr val="F28E00"/>
                </a:solidFill>
                <a:latin typeface="Georgia" panose="02040502050405020303" pitchFamily="18" charset="0"/>
              </a:rPr>
              <a:t>The Objectives of the Synod (PD, 2)</a:t>
            </a:r>
            <a:endParaRPr dirty="0">
              <a:solidFill>
                <a:srgbClr val="F28E00"/>
              </a:solidFill>
              <a:latin typeface="Georgia" panose="02040502050405020303" pitchFamily="18" charset="0"/>
            </a:endParaRPr>
          </a:p>
        </p:txBody>
      </p:sp>
      <p:sp>
        <p:nvSpPr>
          <p:cNvPr id="355" name="Google Shape;248;p18"/>
          <p:cNvSpPr txBox="1">
            <a:spLocks noGrp="1"/>
          </p:cNvSpPr>
          <p:nvPr>
            <p:ph type="sldNum" sz="quarter" idx="2"/>
          </p:nvPr>
        </p:nvSpPr>
        <p:spPr>
          <a:xfrm>
            <a:off x="11689827" y="6247782"/>
            <a:ext cx="411373" cy="4093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14</a:t>
            </a:fld>
            <a:endParaRPr/>
          </a:p>
        </p:txBody>
      </p:sp>
      <p:sp>
        <p:nvSpPr>
          <p:cNvPr id="356" name="Google Shape;249;p18"/>
          <p:cNvSpPr/>
          <p:nvPr/>
        </p:nvSpPr>
        <p:spPr>
          <a:xfrm>
            <a:off x="4476160" y="6339213"/>
            <a:ext cx="2915201" cy="1"/>
          </a:xfrm>
          <a:prstGeom prst="line">
            <a:avLst/>
          </a:prstGeom>
          <a:ln w="28575">
            <a:solidFill>
              <a:schemeClr val="accent1"/>
            </a:solidFill>
            <a:prstDash val="dot"/>
          </a:ln>
        </p:spPr>
        <p:txBody>
          <a:bodyPr lIns="60959" rIns="60959"/>
          <a:lstStyle/>
          <a:p>
            <a:endParaRPr sz="2400"/>
          </a:p>
        </p:txBody>
      </p:sp>
      <p:sp>
        <p:nvSpPr>
          <p:cNvPr id="357" name="Google Shape;250;p18"/>
          <p:cNvSpPr txBox="1">
            <a:spLocks noGrp="1"/>
          </p:cNvSpPr>
          <p:nvPr>
            <p:ph type="body" idx="1"/>
          </p:nvPr>
        </p:nvSpPr>
        <p:spPr>
          <a:xfrm>
            <a:off x="662480" y="1473445"/>
            <a:ext cx="10701665" cy="4365048"/>
          </a:xfrm>
          <a:prstGeom prst="rect">
            <a:avLst/>
          </a:prstGeom>
        </p:spPr>
        <p:txBody>
          <a:bodyPr anchor="ctr"/>
          <a:lstStyle/>
          <a:p>
            <a:pPr marL="585200" indent="-390133" defTabSz="1170401">
              <a:lnSpc>
                <a:spcPct val="103500"/>
              </a:lnSpc>
              <a:buClr>
                <a:srgbClr val="DE8F32"/>
              </a:buClr>
              <a:buSzPts val="1500"/>
              <a:buFont typeface="Helvetica Neue"/>
              <a:buChar char="●"/>
              <a:defRPr sz="1536">
                <a:solidFill>
                  <a:srgbClr val="000000"/>
                </a:solidFill>
                <a:latin typeface="Avenir"/>
                <a:ea typeface="Avenir"/>
                <a:cs typeface="Avenir"/>
                <a:sym typeface="Avenir Roman"/>
              </a:defRPr>
            </a:pPr>
            <a:r>
              <a:rPr lang="en-US" sz="2048" dirty="0">
                <a:solidFill>
                  <a:srgbClr val="000000"/>
                </a:solidFill>
                <a:latin typeface="Georgia" panose="02040502050405020303" pitchFamily="18" charset="0"/>
                <a:ea typeface="Avenir"/>
                <a:cs typeface="Avenir"/>
              </a:rPr>
              <a:t>recalling how the Spirit has guided the Church’s journey through history and, today, calls us to be, together, witnesses of God’s love; </a:t>
            </a:r>
            <a:endParaRPr lang="en-CA" sz="2048" dirty="0">
              <a:solidFill>
                <a:srgbClr val="000000"/>
              </a:solidFill>
              <a:latin typeface="Georgia" panose="02040502050405020303" pitchFamily="18" charset="0"/>
              <a:ea typeface="Avenir"/>
              <a:cs typeface="Avenir"/>
            </a:endParaRPr>
          </a:p>
          <a:p>
            <a:pPr marL="585200" indent="-390133" defTabSz="1170401">
              <a:lnSpc>
                <a:spcPct val="103500"/>
              </a:lnSpc>
              <a:buClr>
                <a:srgbClr val="DE8F32"/>
              </a:buClr>
              <a:buSzPts val="1500"/>
              <a:buFont typeface="Helvetica Neue"/>
              <a:buChar char="●"/>
              <a:defRPr sz="1536">
                <a:solidFill>
                  <a:srgbClr val="000000"/>
                </a:solidFill>
                <a:latin typeface="Avenir"/>
                <a:ea typeface="Avenir"/>
                <a:cs typeface="Avenir"/>
                <a:sym typeface="Avenir Roman"/>
              </a:defRPr>
            </a:pPr>
            <a:r>
              <a:rPr lang="en-US" sz="2048" dirty="0">
                <a:solidFill>
                  <a:srgbClr val="000000"/>
                </a:solidFill>
                <a:latin typeface="Georgia" panose="02040502050405020303" pitchFamily="18" charset="0"/>
                <a:ea typeface="Avenir"/>
                <a:cs typeface="Avenir"/>
              </a:rPr>
              <a:t>living a participative and inclusive ecclesial process that offers everyone—especially those who for various reasons find themselves on the margins—the opportunity to express themselves and to be heard in order to contribute to the edification of the People of God; </a:t>
            </a:r>
            <a:endParaRPr lang="en-CA" sz="2048" dirty="0">
              <a:solidFill>
                <a:srgbClr val="000000"/>
              </a:solidFill>
              <a:latin typeface="Georgia" panose="02040502050405020303" pitchFamily="18" charset="0"/>
              <a:ea typeface="Avenir"/>
              <a:cs typeface="Avenir"/>
            </a:endParaRPr>
          </a:p>
          <a:p>
            <a:pPr marL="585200" indent="-390133" defTabSz="1170401">
              <a:lnSpc>
                <a:spcPct val="103500"/>
              </a:lnSpc>
              <a:buClr>
                <a:srgbClr val="DE8F32"/>
              </a:buClr>
              <a:buSzPts val="1500"/>
              <a:buFont typeface="Helvetica Neue"/>
              <a:buChar char="●"/>
              <a:defRPr sz="1536">
                <a:solidFill>
                  <a:srgbClr val="000000"/>
                </a:solidFill>
                <a:latin typeface="Avenir"/>
                <a:ea typeface="Avenir"/>
                <a:cs typeface="Avenir"/>
                <a:sym typeface="Avenir Roman"/>
              </a:defRPr>
            </a:pPr>
            <a:r>
              <a:rPr lang="en-US" sz="2048" dirty="0">
                <a:solidFill>
                  <a:srgbClr val="000000"/>
                </a:solidFill>
                <a:latin typeface="Georgia" panose="02040502050405020303" pitchFamily="18" charset="0"/>
                <a:ea typeface="Avenir"/>
                <a:cs typeface="Avenir"/>
              </a:rPr>
              <a:t>recognizing and appreciating the wealth and the variety of the gifts and charisms that the Spirit liberally bestows for the good of the community and the benefit of the entire human family; </a:t>
            </a:r>
            <a:endParaRPr lang="en-CA" sz="2048" dirty="0">
              <a:solidFill>
                <a:srgbClr val="000000"/>
              </a:solidFill>
              <a:latin typeface="Georgia" panose="02040502050405020303" pitchFamily="18" charset="0"/>
              <a:ea typeface="Avenir"/>
              <a:cs typeface="Avenir"/>
            </a:endParaRPr>
          </a:p>
          <a:p>
            <a:pPr marL="585200" indent="-390133" defTabSz="1170401">
              <a:lnSpc>
                <a:spcPct val="103500"/>
              </a:lnSpc>
              <a:buClr>
                <a:srgbClr val="DE8F32"/>
              </a:buClr>
              <a:buSzPts val="1500"/>
              <a:buFont typeface="Helvetica Neue"/>
              <a:buChar char="●"/>
              <a:defRPr sz="1536">
                <a:solidFill>
                  <a:srgbClr val="000000"/>
                </a:solidFill>
                <a:latin typeface="Avenir"/>
                <a:ea typeface="Avenir"/>
                <a:cs typeface="Avenir"/>
                <a:sym typeface="Avenir Roman"/>
              </a:defRPr>
            </a:pPr>
            <a:r>
              <a:rPr lang="en-US" sz="2048" dirty="0">
                <a:solidFill>
                  <a:srgbClr val="000000"/>
                </a:solidFill>
                <a:latin typeface="Georgia" panose="02040502050405020303" pitchFamily="18" charset="0"/>
                <a:ea typeface="Avenir"/>
                <a:cs typeface="Avenir"/>
              </a:rPr>
              <a:t>exploring participatory ways of exercising responsibility in the proclamation of the Gospel and in the effort to build a more beautiful and habitable world</a:t>
            </a:r>
            <a:endParaRPr lang="en-CA" sz="2048" dirty="0">
              <a:solidFill>
                <a:srgbClr val="000000"/>
              </a:solidFill>
              <a:latin typeface="Georgia" panose="02040502050405020303" pitchFamily="18" charset="0"/>
              <a:ea typeface="Avenir"/>
              <a:cs typeface="Aveni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357">
                                            <p:bg/>
                                          </p:spTgt>
                                        </p:tgtEl>
                                        <p:attrNameLst>
                                          <p:attrName>style.visibility</p:attrName>
                                        </p:attrNameLst>
                                      </p:cBhvr>
                                      <p:to>
                                        <p:strVal val="visible"/>
                                      </p:to>
                                    </p:set>
                                    <p:animEffect transition="in" filter="fade">
                                      <p:cBhvr>
                                        <p:cTn id="7" dur="500"/>
                                        <p:tgtEl>
                                          <p:spTgt spid="357">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p:tmAbs val="0"/>
                                  </p:iterate>
                                  <p:childTnLst>
                                    <p:set>
                                      <p:cBhvr>
                                        <p:cTn id="10" fill="hold"/>
                                        <p:tgtEl>
                                          <p:spTgt spid="357">
                                            <p:txEl>
                                              <p:pRg st="0" end="0"/>
                                            </p:txEl>
                                          </p:spTgt>
                                        </p:tgtEl>
                                        <p:attrNameLst>
                                          <p:attrName>style.visibility</p:attrName>
                                        </p:attrNameLst>
                                      </p:cBhvr>
                                      <p:to>
                                        <p:strVal val="visible"/>
                                      </p:to>
                                    </p:set>
                                    <p:animEffect transition="in" filter="fade">
                                      <p:cBhvr>
                                        <p:cTn id="11" dur="500"/>
                                        <p:tgtEl>
                                          <p:spTgt spid="357">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p:tmAbs val="0"/>
                                  </p:iterate>
                                  <p:childTnLst>
                                    <p:set>
                                      <p:cBhvr>
                                        <p:cTn id="14" fill="hold"/>
                                        <p:tgtEl>
                                          <p:spTgt spid="357">
                                            <p:txEl>
                                              <p:pRg st="1" end="1"/>
                                            </p:txEl>
                                          </p:spTgt>
                                        </p:tgtEl>
                                        <p:attrNameLst>
                                          <p:attrName>style.visibility</p:attrName>
                                        </p:attrNameLst>
                                      </p:cBhvr>
                                      <p:to>
                                        <p:strVal val="visible"/>
                                      </p:to>
                                    </p:set>
                                    <p:animEffect transition="in" filter="fade">
                                      <p:cBhvr>
                                        <p:cTn id="15" dur="500"/>
                                        <p:tgtEl>
                                          <p:spTgt spid="357">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iterate>
                                    <p:tmAbs val="0"/>
                                  </p:iterate>
                                  <p:childTnLst>
                                    <p:set>
                                      <p:cBhvr>
                                        <p:cTn id="18" fill="hold"/>
                                        <p:tgtEl>
                                          <p:spTgt spid="357">
                                            <p:txEl>
                                              <p:pRg st="2" end="2"/>
                                            </p:txEl>
                                          </p:spTgt>
                                        </p:tgtEl>
                                        <p:attrNameLst>
                                          <p:attrName>style.visibility</p:attrName>
                                        </p:attrNameLst>
                                      </p:cBhvr>
                                      <p:to>
                                        <p:strVal val="visible"/>
                                      </p:to>
                                    </p:set>
                                    <p:animEffect transition="in" filter="fade">
                                      <p:cBhvr>
                                        <p:cTn id="19" dur="500"/>
                                        <p:tgtEl>
                                          <p:spTgt spid="357">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iterate>
                                    <p:tmAbs val="0"/>
                                  </p:iterate>
                                  <p:childTnLst>
                                    <p:set>
                                      <p:cBhvr>
                                        <p:cTn id="22" fill="hold"/>
                                        <p:tgtEl>
                                          <p:spTgt spid="357">
                                            <p:txEl>
                                              <p:pRg st="3" end="3"/>
                                            </p:txEl>
                                          </p:spTgt>
                                        </p:tgtEl>
                                        <p:attrNameLst>
                                          <p:attrName>style.visibility</p:attrName>
                                        </p:attrNameLst>
                                      </p:cBhvr>
                                      <p:to>
                                        <p:strVal val="visible"/>
                                      </p:to>
                                    </p:set>
                                    <p:animEffect transition="in" filter="fade">
                                      <p:cBhvr>
                                        <p:cTn id="23" dur="500"/>
                                        <p:tgtEl>
                                          <p:spTgt spid="3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0" build="p"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Google Shape;255;p19"/>
          <p:cNvSpPr txBox="1">
            <a:spLocks noGrp="1"/>
          </p:cNvSpPr>
          <p:nvPr>
            <p:ph type="title"/>
          </p:nvPr>
        </p:nvSpPr>
        <p:spPr>
          <a:xfrm>
            <a:off x="531584" y="539772"/>
            <a:ext cx="11064845" cy="849603"/>
          </a:xfrm>
          <a:prstGeom prst="rect">
            <a:avLst/>
          </a:prstGeom>
        </p:spPr>
        <p:txBody>
          <a:bodyPr/>
          <a:lstStyle>
            <a:lvl1pPr>
              <a:defRPr b="0">
                <a:latin typeface="Avenir"/>
                <a:ea typeface="Avenir"/>
                <a:cs typeface="Avenir"/>
                <a:sym typeface="Avenir Roman"/>
              </a:defRPr>
            </a:lvl1pPr>
          </a:lstStyle>
          <a:p>
            <a:r>
              <a:rPr lang="en-CA" dirty="0">
                <a:solidFill>
                  <a:srgbClr val="F28E00"/>
                </a:solidFill>
                <a:latin typeface="Georgia" panose="02040502050405020303" pitchFamily="18" charset="0"/>
              </a:rPr>
              <a:t>The Objectives of the Synod (PD, 2)</a:t>
            </a:r>
            <a:endParaRPr dirty="0">
              <a:solidFill>
                <a:srgbClr val="F28E00"/>
              </a:solidFill>
              <a:latin typeface="Georgia" panose="02040502050405020303" pitchFamily="18" charset="0"/>
            </a:endParaRPr>
          </a:p>
        </p:txBody>
      </p:sp>
      <p:sp>
        <p:nvSpPr>
          <p:cNvPr id="360" name="Google Shape;256;p19"/>
          <p:cNvSpPr txBox="1">
            <a:spLocks noGrp="1"/>
          </p:cNvSpPr>
          <p:nvPr>
            <p:ph type="sldNum" sz="quarter" idx="2"/>
          </p:nvPr>
        </p:nvSpPr>
        <p:spPr>
          <a:xfrm>
            <a:off x="11689827" y="6247782"/>
            <a:ext cx="411373" cy="4093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15</a:t>
            </a:fld>
            <a:endParaRPr/>
          </a:p>
        </p:txBody>
      </p:sp>
      <p:sp>
        <p:nvSpPr>
          <p:cNvPr id="361" name="Google Shape;257;p19"/>
          <p:cNvSpPr/>
          <p:nvPr/>
        </p:nvSpPr>
        <p:spPr>
          <a:xfrm>
            <a:off x="4453881" y="6329149"/>
            <a:ext cx="2915201" cy="1"/>
          </a:xfrm>
          <a:prstGeom prst="line">
            <a:avLst/>
          </a:prstGeom>
          <a:ln w="28575">
            <a:solidFill>
              <a:schemeClr val="accent1"/>
            </a:solidFill>
            <a:prstDash val="dot"/>
          </a:ln>
        </p:spPr>
        <p:txBody>
          <a:bodyPr lIns="60959" rIns="60959"/>
          <a:lstStyle/>
          <a:p>
            <a:endParaRPr sz="2400"/>
          </a:p>
        </p:txBody>
      </p:sp>
      <p:sp>
        <p:nvSpPr>
          <p:cNvPr id="362" name="Google Shape;258;p19"/>
          <p:cNvSpPr txBox="1">
            <a:spLocks noGrp="1"/>
          </p:cNvSpPr>
          <p:nvPr>
            <p:ph type="body" idx="1"/>
          </p:nvPr>
        </p:nvSpPr>
        <p:spPr>
          <a:xfrm>
            <a:off x="662480" y="1317458"/>
            <a:ext cx="10701665" cy="4523361"/>
          </a:xfrm>
          <a:prstGeom prst="rect">
            <a:avLst/>
          </a:prstGeom>
        </p:spPr>
        <p:txBody>
          <a:bodyPr anchor="ctr"/>
          <a:lstStyle/>
          <a:p>
            <a:pPr marL="609585" indent="-406390">
              <a:buClr>
                <a:srgbClr val="DE8F32"/>
              </a:buClr>
              <a:buSzPts val="1500"/>
              <a:buFont typeface="Helvetica Neue"/>
              <a:buChar char="●"/>
              <a:defRPr sz="1500">
                <a:solidFill>
                  <a:srgbClr val="000000"/>
                </a:solidFill>
                <a:latin typeface="Avenir"/>
                <a:ea typeface="Avenir"/>
                <a:cs typeface="Avenir"/>
                <a:sym typeface="Avenir Roman"/>
              </a:defRPr>
            </a:pPr>
            <a:r>
              <a:rPr lang="en-US" sz="2000" dirty="0">
                <a:solidFill>
                  <a:srgbClr val="000000"/>
                </a:solidFill>
                <a:latin typeface="Georgia" panose="02040502050405020303" pitchFamily="18" charset="0"/>
                <a:ea typeface="Avenir"/>
                <a:cs typeface="Avenir"/>
              </a:rPr>
              <a:t>examining how responsibility and power are lived in the Church as well as the structures by which they are managed, bringing to light and trying to convert prejudices and distorted practices that are not rooted in the Gospel</a:t>
            </a:r>
            <a:endParaRPr lang="en-CA" sz="2000" dirty="0">
              <a:solidFill>
                <a:srgbClr val="000000"/>
              </a:solidFill>
              <a:latin typeface="Georgia" panose="02040502050405020303" pitchFamily="18" charset="0"/>
              <a:ea typeface="Avenir"/>
              <a:cs typeface="Avenir"/>
            </a:endParaRPr>
          </a:p>
          <a:p>
            <a:pPr marL="609585" indent="-406390">
              <a:buClr>
                <a:srgbClr val="DE8F32"/>
              </a:buClr>
              <a:buSzPts val="1500"/>
              <a:buFont typeface="Helvetica Neue"/>
              <a:buChar char="●"/>
              <a:defRPr sz="1500">
                <a:solidFill>
                  <a:srgbClr val="000000"/>
                </a:solidFill>
                <a:latin typeface="Avenir"/>
                <a:ea typeface="Avenir"/>
                <a:cs typeface="Avenir"/>
                <a:sym typeface="Avenir Roman"/>
              </a:defRPr>
            </a:pPr>
            <a:r>
              <a:rPr lang="en-US" sz="2000" dirty="0">
                <a:solidFill>
                  <a:srgbClr val="000000"/>
                </a:solidFill>
                <a:latin typeface="Georgia" panose="02040502050405020303" pitchFamily="18" charset="0"/>
                <a:ea typeface="Avenir"/>
                <a:cs typeface="Avenir"/>
              </a:rPr>
              <a:t>accrediting the Christian community as a credible subject and reliable partner in paths of social dialogue, healing, reconciliation, inclusion and participation, the reconstruction of democracy, the promotion of fraternity and social friendship</a:t>
            </a:r>
            <a:endParaRPr lang="en-CA" sz="2000" dirty="0">
              <a:solidFill>
                <a:srgbClr val="000000"/>
              </a:solidFill>
              <a:latin typeface="Georgia" panose="02040502050405020303" pitchFamily="18" charset="0"/>
              <a:ea typeface="Avenir"/>
              <a:cs typeface="Avenir"/>
            </a:endParaRPr>
          </a:p>
          <a:p>
            <a:pPr marL="609585" indent="-406390">
              <a:buClr>
                <a:srgbClr val="DE8F32"/>
              </a:buClr>
              <a:buSzPts val="1500"/>
              <a:buFont typeface="Helvetica Neue"/>
              <a:buChar char="●"/>
              <a:defRPr sz="1500">
                <a:solidFill>
                  <a:srgbClr val="000000"/>
                </a:solidFill>
                <a:latin typeface="Avenir"/>
                <a:ea typeface="Avenir"/>
                <a:cs typeface="Avenir"/>
                <a:sym typeface="Avenir Roman"/>
              </a:defRPr>
            </a:pPr>
            <a:r>
              <a:rPr lang="en-US" sz="2000" dirty="0">
                <a:solidFill>
                  <a:srgbClr val="000000"/>
                </a:solidFill>
                <a:latin typeface="Georgia" panose="02040502050405020303" pitchFamily="18" charset="0"/>
                <a:ea typeface="Avenir"/>
                <a:cs typeface="Avenir"/>
              </a:rPr>
              <a:t>regenerating relationships among members of Christian communities as well as between communities and other social groups, e.g., communities of believers of other denominations and religions, civil society organizations, popular movements, </a:t>
            </a:r>
            <a:r>
              <a:rPr lang="en-US" sz="2000" dirty="0" err="1">
                <a:solidFill>
                  <a:srgbClr val="000000"/>
                </a:solidFill>
                <a:latin typeface="Georgia" panose="02040502050405020303" pitchFamily="18" charset="0"/>
                <a:ea typeface="Avenir"/>
                <a:cs typeface="Avenir"/>
              </a:rPr>
              <a:t>etc</a:t>
            </a:r>
            <a:endParaRPr lang="en-CA" sz="2000" dirty="0">
              <a:solidFill>
                <a:srgbClr val="000000"/>
              </a:solidFill>
              <a:latin typeface="Georgia" panose="02040502050405020303" pitchFamily="18" charset="0"/>
              <a:ea typeface="Avenir"/>
              <a:cs typeface="Avenir"/>
            </a:endParaRPr>
          </a:p>
          <a:p>
            <a:pPr marL="609585" indent="-406390">
              <a:buClr>
                <a:srgbClr val="DE8F32"/>
              </a:buClr>
              <a:buSzPts val="1500"/>
              <a:buFont typeface="Helvetica Neue"/>
              <a:buChar char="●"/>
              <a:defRPr sz="1500">
                <a:solidFill>
                  <a:srgbClr val="000000"/>
                </a:solidFill>
                <a:latin typeface="Avenir"/>
                <a:ea typeface="Avenir"/>
                <a:cs typeface="Avenir"/>
                <a:sym typeface="Avenir Roman"/>
              </a:defRPr>
            </a:pPr>
            <a:r>
              <a:rPr lang="en-US" sz="2000" dirty="0">
                <a:solidFill>
                  <a:srgbClr val="000000"/>
                </a:solidFill>
                <a:latin typeface="Georgia" panose="02040502050405020303" pitchFamily="18" charset="0"/>
                <a:ea typeface="Avenir"/>
                <a:cs typeface="Avenir"/>
              </a:rPr>
              <a:t>fostering the appreciation and appropriation of the fruits of recent </a:t>
            </a:r>
            <a:r>
              <a:rPr lang="en-US" sz="2000" dirty="0" err="1">
                <a:solidFill>
                  <a:srgbClr val="000000"/>
                </a:solidFill>
                <a:latin typeface="Georgia" panose="02040502050405020303" pitchFamily="18" charset="0"/>
                <a:ea typeface="Avenir"/>
                <a:cs typeface="Avenir"/>
              </a:rPr>
              <a:t>synodal</a:t>
            </a:r>
            <a:r>
              <a:rPr lang="en-US" sz="2000" dirty="0">
                <a:solidFill>
                  <a:srgbClr val="000000"/>
                </a:solidFill>
                <a:latin typeface="Georgia" panose="02040502050405020303" pitchFamily="18" charset="0"/>
                <a:ea typeface="Avenir"/>
                <a:cs typeface="Avenir"/>
              </a:rPr>
              <a:t> experiences on the universal, regional, national, and local levels</a:t>
            </a:r>
            <a:endParaRPr lang="en-CA" sz="2000" dirty="0">
              <a:solidFill>
                <a:srgbClr val="000000"/>
              </a:solidFill>
              <a:latin typeface="Georgia" panose="02040502050405020303" pitchFamily="18" charset="0"/>
              <a:ea typeface="Avenir"/>
              <a:cs typeface="Aveni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362">
                                            <p:bg/>
                                          </p:spTgt>
                                        </p:tgtEl>
                                        <p:attrNameLst>
                                          <p:attrName>style.visibility</p:attrName>
                                        </p:attrNameLst>
                                      </p:cBhvr>
                                      <p:to>
                                        <p:strVal val="visible"/>
                                      </p:to>
                                    </p:set>
                                    <p:animEffect transition="in" filter="fade">
                                      <p:cBhvr>
                                        <p:cTn id="7" dur="500"/>
                                        <p:tgtEl>
                                          <p:spTgt spid="362">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p:tmAbs val="0"/>
                                  </p:iterate>
                                  <p:childTnLst>
                                    <p:set>
                                      <p:cBhvr>
                                        <p:cTn id="10" fill="hold"/>
                                        <p:tgtEl>
                                          <p:spTgt spid="362">
                                            <p:txEl>
                                              <p:pRg st="0" end="0"/>
                                            </p:txEl>
                                          </p:spTgt>
                                        </p:tgtEl>
                                        <p:attrNameLst>
                                          <p:attrName>style.visibility</p:attrName>
                                        </p:attrNameLst>
                                      </p:cBhvr>
                                      <p:to>
                                        <p:strVal val="visible"/>
                                      </p:to>
                                    </p:set>
                                    <p:animEffect transition="in" filter="fade">
                                      <p:cBhvr>
                                        <p:cTn id="11" dur="500"/>
                                        <p:tgtEl>
                                          <p:spTgt spid="36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p:tmAbs val="0"/>
                                  </p:iterate>
                                  <p:childTnLst>
                                    <p:set>
                                      <p:cBhvr>
                                        <p:cTn id="14" fill="hold"/>
                                        <p:tgtEl>
                                          <p:spTgt spid="362">
                                            <p:txEl>
                                              <p:pRg st="1" end="1"/>
                                            </p:txEl>
                                          </p:spTgt>
                                        </p:tgtEl>
                                        <p:attrNameLst>
                                          <p:attrName>style.visibility</p:attrName>
                                        </p:attrNameLst>
                                      </p:cBhvr>
                                      <p:to>
                                        <p:strVal val="visible"/>
                                      </p:to>
                                    </p:set>
                                    <p:animEffect transition="in" filter="fade">
                                      <p:cBhvr>
                                        <p:cTn id="15" dur="500"/>
                                        <p:tgtEl>
                                          <p:spTgt spid="362">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iterate>
                                    <p:tmAbs val="0"/>
                                  </p:iterate>
                                  <p:childTnLst>
                                    <p:set>
                                      <p:cBhvr>
                                        <p:cTn id="18" fill="hold"/>
                                        <p:tgtEl>
                                          <p:spTgt spid="362">
                                            <p:txEl>
                                              <p:pRg st="2" end="2"/>
                                            </p:txEl>
                                          </p:spTgt>
                                        </p:tgtEl>
                                        <p:attrNameLst>
                                          <p:attrName>style.visibility</p:attrName>
                                        </p:attrNameLst>
                                      </p:cBhvr>
                                      <p:to>
                                        <p:strVal val="visible"/>
                                      </p:to>
                                    </p:set>
                                    <p:animEffect transition="in" filter="fade">
                                      <p:cBhvr>
                                        <p:cTn id="19" dur="500"/>
                                        <p:tgtEl>
                                          <p:spTgt spid="362">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iterate>
                                    <p:tmAbs val="0"/>
                                  </p:iterate>
                                  <p:childTnLst>
                                    <p:set>
                                      <p:cBhvr>
                                        <p:cTn id="22" fill="hold"/>
                                        <p:tgtEl>
                                          <p:spTgt spid="362">
                                            <p:txEl>
                                              <p:pRg st="3" end="3"/>
                                            </p:txEl>
                                          </p:spTgt>
                                        </p:tgtEl>
                                        <p:attrNameLst>
                                          <p:attrName>style.visibility</p:attrName>
                                        </p:attrNameLst>
                                      </p:cBhvr>
                                      <p:to>
                                        <p:strVal val="visible"/>
                                      </p:to>
                                    </p:set>
                                    <p:animEffect transition="in" filter="fade">
                                      <p:cBhvr>
                                        <p:cTn id="23" dur="500"/>
                                        <p:tgtEl>
                                          <p:spTgt spid="3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0" build="p"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 name="Google Shape;263;p20" descr="Google Shape;263;p20"/>
          <p:cNvPicPr>
            <a:picLocks noChangeAspect="1"/>
          </p:cNvPicPr>
          <p:nvPr/>
        </p:nvPicPr>
        <p:blipFill>
          <a:blip r:embed="rId2"/>
          <a:stretch>
            <a:fillRect/>
          </a:stretch>
        </p:blipFill>
        <p:spPr>
          <a:xfrm>
            <a:off x="3139225" y="4616466"/>
            <a:ext cx="2779144" cy="2058503"/>
          </a:xfrm>
          <a:prstGeom prst="rect">
            <a:avLst/>
          </a:prstGeom>
          <a:ln>
            <a:noFill/>
          </a:ln>
          <a:effectLst>
            <a:outerShdw blurRad="190500" algn="tl" rotWithShape="0">
              <a:srgbClr val="000000">
                <a:alpha val="70000"/>
              </a:srgbClr>
            </a:outerShdw>
          </a:effectLst>
        </p:spPr>
      </p:pic>
      <p:pic>
        <p:nvPicPr>
          <p:cNvPr id="365" name="Google Shape;264;p20" descr="Google Shape;264;p20"/>
          <p:cNvPicPr>
            <a:picLocks noChangeAspect="1"/>
          </p:cNvPicPr>
          <p:nvPr/>
        </p:nvPicPr>
        <p:blipFill>
          <a:blip r:embed="rId3"/>
          <a:srcRect t="14000" b="4505"/>
          <a:stretch>
            <a:fillRect/>
          </a:stretch>
        </p:blipFill>
        <p:spPr>
          <a:xfrm>
            <a:off x="6096001" y="1"/>
            <a:ext cx="6113431" cy="3315665"/>
          </a:xfrm>
          <a:prstGeom prst="rect">
            <a:avLst/>
          </a:prstGeom>
          <a:ln>
            <a:noFill/>
          </a:ln>
          <a:effectLst>
            <a:outerShdw blurRad="190500" algn="tl" rotWithShape="0">
              <a:srgbClr val="000000">
                <a:alpha val="70000"/>
              </a:srgbClr>
            </a:outerShdw>
          </a:effectLst>
        </p:spPr>
      </p:pic>
      <p:pic>
        <p:nvPicPr>
          <p:cNvPr id="366" name="Google Shape;265;p20" descr="Google Shape;265;p20"/>
          <p:cNvPicPr>
            <a:picLocks noChangeAspect="1"/>
          </p:cNvPicPr>
          <p:nvPr/>
        </p:nvPicPr>
        <p:blipFill>
          <a:blip r:embed="rId4"/>
          <a:srcRect l="5736" r="5734"/>
          <a:stretch>
            <a:fillRect/>
          </a:stretch>
        </p:blipFill>
        <p:spPr>
          <a:xfrm>
            <a:off x="244967" y="4613233"/>
            <a:ext cx="2714557" cy="2064969"/>
          </a:xfrm>
          <a:prstGeom prst="rect">
            <a:avLst/>
          </a:prstGeom>
          <a:ln>
            <a:noFill/>
          </a:ln>
          <a:effectLst>
            <a:outerShdw blurRad="190500" algn="tl" rotWithShape="0">
              <a:srgbClr val="000000">
                <a:alpha val="70000"/>
              </a:srgbClr>
            </a:outerShdw>
          </a:effectLst>
        </p:spPr>
      </p:pic>
      <p:pic>
        <p:nvPicPr>
          <p:cNvPr id="367" name="Google Shape;266;p20" descr="Google Shape;266;p20"/>
          <p:cNvPicPr>
            <a:picLocks noChangeAspect="1"/>
          </p:cNvPicPr>
          <p:nvPr/>
        </p:nvPicPr>
        <p:blipFill>
          <a:blip r:embed="rId5"/>
          <a:srcRect t="9317" b="9308"/>
          <a:stretch>
            <a:fillRect/>
          </a:stretch>
        </p:blipFill>
        <p:spPr>
          <a:xfrm>
            <a:off x="6096001" y="3542334"/>
            <a:ext cx="6113431" cy="3315668"/>
          </a:xfrm>
          <a:prstGeom prst="rect">
            <a:avLst/>
          </a:prstGeom>
          <a:ln>
            <a:noFill/>
          </a:ln>
          <a:effectLst>
            <a:outerShdw blurRad="190500" algn="tl" rotWithShape="0">
              <a:srgbClr val="000000">
                <a:alpha val="70000"/>
              </a:srgbClr>
            </a:outerShdw>
          </a:effectLst>
        </p:spPr>
      </p:pic>
      <p:sp>
        <p:nvSpPr>
          <p:cNvPr id="368" name="Google Shape;267;p20"/>
          <p:cNvSpPr txBox="1">
            <a:spLocks noGrp="1"/>
          </p:cNvSpPr>
          <p:nvPr>
            <p:ph type="body" sz="half" idx="1"/>
          </p:nvPr>
        </p:nvSpPr>
        <p:spPr>
          <a:xfrm>
            <a:off x="244965" y="372213"/>
            <a:ext cx="5592403" cy="4131551"/>
          </a:xfrm>
          <a:prstGeom prst="rect">
            <a:avLst/>
          </a:prstGeom>
        </p:spPr>
        <p:txBody>
          <a:bodyPr anchor="ctr"/>
          <a:lstStyle/>
          <a:p>
            <a:pPr marL="0" indent="0" defTabSz="1170401">
              <a:buClr>
                <a:schemeClr val="accent1"/>
              </a:buClr>
              <a:buSzTx/>
              <a:buNone/>
              <a:defRPr sz="1440" u="sng">
                <a:latin typeface="Avenir"/>
                <a:ea typeface="Avenir"/>
                <a:cs typeface="Avenir"/>
                <a:sym typeface="Avenir Roman"/>
              </a:defRPr>
            </a:pPr>
            <a:r>
              <a:rPr lang="en-CA" sz="1920" b="1" u="sng" dirty="0">
                <a:solidFill>
                  <a:srgbClr val="F28E00"/>
                </a:solidFill>
                <a:latin typeface="Georgia" panose="02040502050405020303" pitchFamily="18" charset="0"/>
                <a:ea typeface="Avenir"/>
                <a:cs typeface="Avenir"/>
              </a:rPr>
              <a:t>Key convictions for a </a:t>
            </a:r>
            <a:r>
              <a:rPr lang="en-CA" sz="1920" b="1" u="sng" dirty="0" err="1">
                <a:solidFill>
                  <a:srgbClr val="F28E00"/>
                </a:solidFill>
                <a:latin typeface="Georgia" panose="02040502050405020303" pitchFamily="18" charset="0"/>
                <a:ea typeface="Avenir"/>
                <a:cs typeface="Avenir"/>
              </a:rPr>
              <a:t>Synodal</a:t>
            </a:r>
            <a:r>
              <a:rPr lang="en-CA" sz="1920" b="1" u="sng" dirty="0">
                <a:solidFill>
                  <a:srgbClr val="F28E00"/>
                </a:solidFill>
                <a:latin typeface="Georgia" panose="02040502050405020303" pitchFamily="18" charset="0"/>
                <a:ea typeface="Avenir"/>
                <a:cs typeface="Avenir"/>
              </a:rPr>
              <a:t> Church</a:t>
            </a:r>
          </a:p>
          <a:p>
            <a:pPr marL="0" indent="0" defTabSz="1170401">
              <a:buSzTx/>
              <a:buNone/>
              <a:defRPr sz="1440" u="sng">
                <a:latin typeface="Avenir"/>
                <a:ea typeface="Avenir"/>
                <a:cs typeface="Avenir"/>
                <a:sym typeface="Avenir Roman"/>
              </a:defRPr>
            </a:pPr>
            <a:endParaRPr lang="it-IT" sz="1024" dirty="0">
              <a:latin typeface="Georgia" panose="02040502050405020303" pitchFamily="18" charset="0"/>
            </a:endParaRPr>
          </a:p>
          <a:p>
            <a:pPr marL="0" indent="0" defTabSz="1170401">
              <a:buSzTx/>
              <a:buNone/>
              <a:defRPr sz="1440" u="sng">
                <a:latin typeface="Avenir"/>
                <a:ea typeface="Avenir"/>
                <a:cs typeface="Avenir"/>
                <a:sym typeface="Avenir Roman"/>
              </a:defRPr>
            </a:pPr>
            <a:endParaRPr sz="1024" dirty="0">
              <a:latin typeface="Georgia" panose="02040502050405020303" pitchFamily="18" charset="0"/>
            </a:endParaRPr>
          </a:p>
          <a:p>
            <a:pPr marL="219451" indent="-219451" defTabSz="1170401">
              <a:buSzPts val="1400"/>
              <a:defRPr sz="1440">
                <a:latin typeface="Avenir"/>
                <a:ea typeface="Avenir"/>
                <a:cs typeface="Avenir"/>
                <a:sym typeface="Avenir Roman"/>
              </a:defRPr>
            </a:pPr>
            <a:r>
              <a:rPr lang="en-CA" sz="1920" dirty="0">
                <a:latin typeface="Georgia" panose="02040502050405020303" pitchFamily="18" charset="0"/>
                <a:ea typeface="Avenir"/>
                <a:cs typeface="Avenir"/>
              </a:rPr>
              <a:t>Listen to one another in order to listen to the Holy Spirit </a:t>
            </a:r>
          </a:p>
          <a:p>
            <a:pPr marL="219451" indent="-219451" defTabSz="1170401">
              <a:buSzPts val="1400"/>
              <a:defRPr sz="1440">
                <a:latin typeface="Avenir"/>
                <a:ea typeface="Avenir"/>
                <a:cs typeface="Avenir"/>
                <a:sym typeface="Avenir Roman"/>
              </a:defRPr>
            </a:pPr>
            <a:r>
              <a:rPr lang="en-CA" sz="1920" dirty="0">
                <a:latin typeface="Georgia" panose="02040502050405020303" pitchFamily="18" charset="0"/>
                <a:ea typeface="Avenir"/>
                <a:cs typeface="Avenir"/>
              </a:rPr>
              <a:t>In a spirit of prayer, grounded in the liturgy and the Word of God</a:t>
            </a:r>
          </a:p>
          <a:p>
            <a:pPr marL="219451" indent="-219451" defTabSz="1170401">
              <a:buSzPts val="1400"/>
              <a:defRPr sz="1440">
                <a:latin typeface="Avenir"/>
                <a:ea typeface="Avenir"/>
                <a:cs typeface="Avenir"/>
                <a:sym typeface="Avenir Roman"/>
              </a:defRPr>
            </a:pPr>
            <a:r>
              <a:rPr lang="en-CA" sz="1920" dirty="0">
                <a:latin typeface="Georgia" panose="02040502050405020303" pitchFamily="18" charset="0"/>
                <a:ea typeface="Avenir"/>
                <a:cs typeface="Avenir"/>
              </a:rPr>
              <a:t>An experience shared with one another, not just filling out a questionnaire</a:t>
            </a:r>
          </a:p>
          <a:p>
            <a:pPr marL="219451" indent="-219451" defTabSz="1170401">
              <a:buSzPts val="1400"/>
              <a:defRPr sz="1440">
                <a:latin typeface="Avenir"/>
                <a:ea typeface="Avenir"/>
                <a:cs typeface="Avenir"/>
                <a:sym typeface="Avenir Roman"/>
              </a:defRPr>
            </a:pPr>
            <a:r>
              <a:rPr lang="en-CA" sz="1920" dirty="0">
                <a:latin typeface="Georgia" panose="02040502050405020303" pitchFamily="18" charset="0"/>
                <a:ea typeface="Avenir"/>
                <a:cs typeface="Avenir"/>
              </a:rPr>
              <a:t>A process, not a one-time event</a:t>
            </a:r>
          </a:p>
          <a:p>
            <a:pPr marL="219451" indent="-219451" defTabSz="1170401">
              <a:buSzPts val="1400"/>
              <a:defRPr sz="1440">
                <a:latin typeface="Avenir"/>
                <a:ea typeface="Avenir"/>
                <a:cs typeface="Avenir"/>
                <a:sym typeface="Avenir Roman"/>
              </a:defRPr>
            </a:pPr>
            <a:r>
              <a:rPr lang="en-CA" sz="1920" dirty="0">
                <a:latin typeface="Georgia" panose="02040502050405020303" pitchFamily="18" charset="0"/>
                <a:ea typeface="Avenir"/>
                <a:cs typeface="Avenir"/>
              </a:rPr>
              <a:t>Discerning together so that the decisions made are for the good of all</a:t>
            </a:r>
          </a:p>
        </p:txBody>
      </p:sp>
      <p:sp>
        <p:nvSpPr>
          <p:cNvPr id="369" name="Google Shape;268;p20"/>
          <p:cNvSpPr txBox="1">
            <a:spLocks noGrp="1"/>
          </p:cNvSpPr>
          <p:nvPr>
            <p:ph type="sldNum" sz="quarter" idx="2"/>
          </p:nvPr>
        </p:nvSpPr>
        <p:spPr>
          <a:xfrm>
            <a:off x="11689827" y="6247782"/>
            <a:ext cx="411373" cy="4093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16</a:t>
            </a:fld>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 name="Google Shape;273;p21" descr="Google Shape;273;p21"/>
          <p:cNvPicPr>
            <a:picLocks noChangeAspect="1"/>
          </p:cNvPicPr>
          <p:nvPr/>
        </p:nvPicPr>
        <p:blipFill>
          <a:blip r:embed="rId2"/>
          <a:srcRect t="8151" b="8150"/>
          <a:stretch>
            <a:fillRect/>
          </a:stretch>
        </p:blipFill>
        <p:spPr>
          <a:xfrm>
            <a:off x="-101668" y="0"/>
            <a:ext cx="12293669" cy="6858003"/>
          </a:xfrm>
          <a:prstGeom prst="rect">
            <a:avLst/>
          </a:prstGeom>
          <a:ln w="12700">
            <a:miter lim="400000"/>
          </a:ln>
        </p:spPr>
      </p:pic>
      <p:sp>
        <p:nvSpPr>
          <p:cNvPr id="372" name="Google Shape;274;p21"/>
          <p:cNvSpPr txBox="1">
            <a:spLocks noGrp="1"/>
          </p:cNvSpPr>
          <p:nvPr>
            <p:ph type="sldNum" sz="quarter" idx="2"/>
          </p:nvPr>
        </p:nvSpPr>
        <p:spPr>
          <a:xfrm>
            <a:off x="11689827" y="6247782"/>
            <a:ext cx="411373" cy="4093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17</a:t>
            </a:fld>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Google Shape;279;p22"/>
          <p:cNvSpPr txBox="1">
            <a:spLocks noGrp="1"/>
          </p:cNvSpPr>
          <p:nvPr>
            <p:ph type="body" sz="half" idx="1"/>
          </p:nvPr>
        </p:nvSpPr>
        <p:spPr>
          <a:xfrm>
            <a:off x="6407889" y="2090262"/>
            <a:ext cx="5523244" cy="4174865"/>
          </a:xfrm>
          <a:prstGeom prst="rect">
            <a:avLst/>
          </a:prstGeom>
        </p:spPr>
        <p:txBody>
          <a:bodyPr anchor="ctr"/>
          <a:lstStyle/>
          <a:p>
            <a:pPr marL="457189" indent="-457189" defTabSz="1060676">
              <a:buClr>
                <a:schemeClr val="dk1"/>
              </a:buClr>
              <a:buSzPts val="1100"/>
              <a:buAutoNum type="arabicPeriod"/>
            </a:pPr>
            <a:r>
              <a:rPr lang="en-CA" sz="1624" dirty="0">
                <a:solidFill>
                  <a:srgbClr val="000000"/>
                </a:solidFill>
                <a:latin typeface="Georgia" panose="02040502050405020303" pitchFamily="18" charset="0"/>
                <a:ea typeface="Avenir"/>
                <a:cs typeface="Avenir"/>
              </a:rPr>
              <a:t>The global tragedy of the COVID-19 pandemic</a:t>
            </a:r>
          </a:p>
          <a:p>
            <a:pPr marL="0" indent="0" defTabSz="1060676">
              <a:buClr>
                <a:schemeClr val="dk1"/>
              </a:buClr>
              <a:buSzPts val="1100"/>
            </a:pPr>
            <a:endParaRPr lang="en-CA" sz="1624" dirty="0">
              <a:solidFill>
                <a:srgbClr val="000000"/>
              </a:solidFill>
              <a:latin typeface="Georgia" panose="02040502050405020303" pitchFamily="18" charset="0"/>
              <a:ea typeface="Avenir"/>
              <a:cs typeface="Avenir"/>
            </a:endParaRPr>
          </a:p>
          <a:p>
            <a:pPr marL="457189" indent="-457189" defTabSz="1060676">
              <a:buClr>
                <a:schemeClr val="dk1"/>
              </a:buClr>
              <a:buSzPts val="1100"/>
              <a:buAutoNum type="arabicPeriod"/>
            </a:pPr>
            <a:r>
              <a:rPr lang="en-CA" sz="1624" dirty="0">
                <a:solidFill>
                  <a:srgbClr val="000000"/>
                </a:solidFill>
                <a:latin typeface="Georgia" panose="02040502050405020303" pitchFamily="18" charset="0"/>
                <a:ea typeface="Avenir"/>
                <a:cs typeface="Avenir"/>
              </a:rPr>
              <a:t>Inequalities and injustices: </a:t>
            </a:r>
            <a:r>
              <a:rPr lang="en-CA" sz="1624" dirty="0" err="1">
                <a:solidFill>
                  <a:srgbClr val="000000"/>
                </a:solidFill>
                <a:latin typeface="Georgia" panose="02040502050405020303" pitchFamily="18" charset="0"/>
                <a:ea typeface="Avenir"/>
                <a:cs typeface="Avenir"/>
              </a:rPr>
              <a:t>massification</a:t>
            </a:r>
            <a:r>
              <a:rPr lang="en-CA" sz="1624" dirty="0">
                <a:solidFill>
                  <a:srgbClr val="000000"/>
                </a:solidFill>
                <a:latin typeface="Georgia" panose="02040502050405020303" pitchFamily="18" charset="0"/>
                <a:ea typeface="Avenir"/>
                <a:cs typeface="Avenir"/>
              </a:rPr>
              <a:t>, fragmentation, the conditions faced by migrants, divisions across the family of humanity</a:t>
            </a:r>
          </a:p>
          <a:p>
            <a:pPr marL="457189" indent="-457189" defTabSz="1060676">
              <a:buClr>
                <a:schemeClr val="dk1"/>
              </a:buClr>
              <a:buSzPts val="1100"/>
              <a:buFont typeface="+mj-lt"/>
              <a:buAutoNum type="arabicPeriod"/>
            </a:pPr>
            <a:endParaRPr lang="en-CA" sz="1624" dirty="0">
              <a:solidFill>
                <a:srgbClr val="000000"/>
              </a:solidFill>
              <a:latin typeface="Georgia" panose="02040502050405020303" pitchFamily="18" charset="0"/>
              <a:ea typeface="Avenir"/>
              <a:cs typeface="Avenir"/>
            </a:endParaRPr>
          </a:p>
          <a:p>
            <a:pPr marL="457189" indent="-457189" defTabSz="1060676">
              <a:buClr>
                <a:schemeClr val="dk1"/>
              </a:buClr>
              <a:buSzPts val="1100"/>
              <a:buAutoNum type="arabicPeriod"/>
            </a:pPr>
            <a:r>
              <a:rPr lang="en-CA" sz="1624" dirty="0">
                <a:solidFill>
                  <a:srgbClr val="000000"/>
                </a:solidFill>
                <a:latin typeface="Georgia" panose="02040502050405020303" pitchFamily="18" charset="0"/>
                <a:ea typeface="Avenir"/>
                <a:cs typeface="Avenir"/>
              </a:rPr>
              <a:t>The cry of the poor and the cry of the earth</a:t>
            </a:r>
          </a:p>
          <a:p>
            <a:pPr marL="457189" indent="-457189" defTabSz="1060676">
              <a:buClr>
                <a:schemeClr val="dk1"/>
              </a:buClr>
              <a:buSzPts val="1100"/>
              <a:buAutoNum type="arabicPeriod"/>
            </a:pPr>
            <a:endParaRPr lang="en-CA" sz="1624" dirty="0">
              <a:solidFill>
                <a:srgbClr val="000000"/>
              </a:solidFill>
              <a:latin typeface="Georgia" panose="02040502050405020303" pitchFamily="18" charset="0"/>
              <a:ea typeface="Avenir"/>
              <a:cs typeface="Avenir"/>
            </a:endParaRPr>
          </a:p>
          <a:p>
            <a:pPr marL="0" indent="0" defTabSz="1060676">
              <a:buClr>
                <a:schemeClr val="dk1"/>
              </a:buClr>
              <a:buSzPts val="1100"/>
            </a:pPr>
            <a:r>
              <a:rPr lang="en-CA" sz="1624" dirty="0">
                <a:solidFill>
                  <a:srgbClr val="000000"/>
                </a:solidFill>
                <a:latin typeface="Georgia" panose="02040502050405020303" pitchFamily="18" charset="0"/>
                <a:ea typeface="Avenir"/>
                <a:cs typeface="Avenir"/>
              </a:rPr>
              <a:t>We are all in the same boat…We are one human family living in our common home.</a:t>
            </a:r>
          </a:p>
          <a:p>
            <a:pPr marL="0" indent="0" algn="r">
              <a:buClr>
                <a:schemeClr val="dk1"/>
              </a:buClr>
              <a:buSzPts val="1100"/>
            </a:pPr>
            <a:r>
              <a:rPr lang="en-CA" sz="1624" dirty="0">
                <a:solidFill>
                  <a:srgbClr val="F28E00"/>
                </a:solidFill>
                <a:latin typeface="Georgia" panose="02040502050405020303" pitchFamily="18" charset="0"/>
                <a:ea typeface="Avenir"/>
                <a:cs typeface="Avenir"/>
              </a:rPr>
              <a:t>(</a:t>
            </a:r>
            <a:r>
              <a:rPr lang="en-CA" sz="1624" dirty="0" err="1">
                <a:solidFill>
                  <a:srgbClr val="F28E00"/>
                </a:solidFill>
                <a:latin typeface="Georgia" panose="02040502050405020303" pitchFamily="18" charset="0"/>
                <a:ea typeface="Avenir"/>
                <a:cs typeface="Avenir"/>
              </a:rPr>
              <a:t>Laudato</a:t>
            </a:r>
            <a:r>
              <a:rPr lang="en-CA" sz="1624" dirty="0">
                <a:solidFill>
                  <a:srgbClr val="F28E00"/>
                </a:solidFill>
                <a:latin typeface="Georgia" panose="02040502050405020303" pitchFamily="18" charset="0"/>
                <a:ea typeface="Avenir"/>
                <a:cs typeface="Avenir"/>
              </a:rPr>
              <a:t> Si’ and </a:t>
            </a:r>
            <a:r>
              <a:rPr lang="en-CA" sz="1624" dirty="0" err="1">
                <a:solidFill>
                  <a:srgbClr val="F28E00"/>
                </a:solidFill>
                <a:latin typeface="Georgia" panose="02040502050405020303" pitchFamily="18" charset="0"/>
                <a:ea typeface="Avenir"/>
                <a:cs typeface="Avenir"/>
              </a:rPr>
              <a:t>Fratelli</a:t>
            </a:r>
            <a:r>
              <a:rPr lang="en-CA" sz="1624" dirty="0">
                <a:solidFill>
                  <a:srgbClr val="F28E00"/>
                </a:solidFill>
                <a:latin typeface="Georgia" panose="02040502050405020303" pitchFamily="18" charset="0"/>
                <a:ea typeface="Avenir"/>
                <a:cs typeface="Avenir"/>
              </a:rPr>
              <a:t> </a:t>
            </a:r>
            <a:r>
              <a:rPr lang="en-CA" sz="1624" dirty="0" err="1">
                <a:solidFill>
                  <a:srgbClr val="F28E00"/>
                </a:solidFill>
                <a:latin typeface="Georgia" panose="02040502050405020303" pitchFamily="18" charset="0"/>
                <a:ea typeface="Avenir"/>
                <a:cs typeface="Avenir"/>
              </a:rPr>
              <a:t>Tutti</a:t>
            </a:r>
            <a:r>
              <a:rPr lang="en-CA" sz="1624" dirty="0">
                <a:solidFill>
                  <a:srgbClr val="F28E00"/>
                </a:solidFill>
                <a:latin typeface="Georgia" panose="02040502050405020303" pitchFamily="18" charset="0"/>
                <a:ea typeface="Avenir"/>
                <a:cs typeface="Avenir"/>
              </a:rPr>
              <a:t>)</a:t>
            </a:r>
            <a:endParaRPr dirty="0">
              <a:solidFill>
                <a:srgbClr val="F28E00"/>
              </a:solidFill>
              <a:latin typeface="Georgia" panose="02040502050405020303" pitchFamily="18" charset="0"/>
            </a:endParaRPr>
          </a:p>
        </p:txBody>
      </p:sp>
      <p:sp>
        <p:nvSpPr>
          <p:cNvPr id="375" name="Google Shape;280;p22"/>
          <p:cNvSpPr txBox="1">
            <a:spLocks noGrp="1"/>
          </p:cNvSpPr>
          <p:nvPr>
            <p:ph type="title"/>
          </p:nvPr>
        </p:nvSpPr>
        <p:spPr>
          <a:xfrm>
            <a:off x="531584" y="539772"/>
            <a:ext cx="11064845" cy="849603"/>
          </a:xfrm>
          <a:prstGeom prst="rect">
            <a:avLst/>
          </a:prstGeom>
        </p:spPr>
        <p:txBody>
          <a:bodyPr/>
          <a:lstStyle>
            <a:lvl1pPr>
              <a:defRPr b="0">
                <a:latin typeface="Avenir"/>
                <a:ea typeface="Avenir"/>
                <a:cs typeface="Avenir"/>
                <a:sym typeface="Avenir Roman"/>
              </a:defRPr>
            </a:lvl1pPr>
          </a:lstStyle>
          <a:p>
            <a:r>
              <a:rPr lang="en-CA" dirty="0">
                <a:solidFill>
                  <a:srgbClr val="F28E00"/>
                </a:solidFill>
                <a:latin typeface="Georgia" panose="02040502050405020303" pitchFamily="18" charset="0"/>
              </a:rPr>
              <a:t>Discerning the signs of the times in the light of the Gospel</a:t>
            </a:r>
            <a:endParaRPr dirty="0">
              <a:solidFill>
                <a:srgbClr val="F28E00"/>
              </a:solidFill>
              <a:latin typeface="Georgia" panose="02040502050405020303" pitchFamily="18" charset="0"/>
            </a:endParaRPr>
          </a:p>
        </p:txBody>
      </p:sp>
      <p:sp>
        <p:nvSpPr>
          <p:cNvPr id="376" name="Google Shape;281;p22"/>
          <p:cNvSpPr txBox="1">
            <a:spLocks noGrp="1"/>
          </p:cNvSpPr>
          <p:nvPr>
            <p:ph type="sldNum" sz="quarter" idx="2"/>
          </p:nvPr>
        </p:nvSpPr>
        <p:spPr>
          <a:xfrm>
            <a:off x="11689827" y="6247782"/>
            <a:ext cx="411373" cy="4093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18</a:t>
            </a:fld>
            <a:endParaRPr/>
          </a:p>
        </p:txBody>
      </p:sp>
      <p:sp>
        <p:nvSpPr>
          <p:cNvPr id="377" name="Google Shape;282;p22"/>
          <p:cNvSpPr/>
          <p:nvPr/>
        </p:nvSpPr>
        <p:spPr>
          <a:xfrm>
            <a:off x="4654388" y="6049517"/>
            <a:ext cx="2915203" cy="1"/>
          </a:xfrm>
          <a:prstGeom prst="line">
            <a:avLst/>
          </a:prstGeom>
          <a:ln w="28575">
            <a:solidFill>
              <a:schemeClr val="accent1"/>
            </a:solidFill>
            <a:prstDash val="dot"/>
          </a:ln>
        </p:spPr>
        <p:txBody>
          <a:bodyPr lIns="60959" rIns="60959"/>
          <a:lstStyle/>
          <a:p>
            <a:endParaRPr sz="2400"/>
          </a:p>
        </p:txBody>
      </p:sp>
      <p:sp>
        <p:nvSpPr>
          <p:cNvPr id="378" name="Google Shape;283;p22"/>
          <p:cNvSpPr txBox="1">
            <a:spLocks noGrp="1"/>
          </p:cNvSpPr>
          <p:nvPr>
            <p:ph type="body" idx="21"/>
          </p:nvPr>
        </p:nvSpPr>
        <p:spPr>
          <a:xfrm>
            <a:off x="767844" y="1398185"/>
            <a:ext cx="5054072" cy="402678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ctr"/>
          <a:lstStyle/>
          <a:p>
            <a:pPr marL="0" indent="203195" algn="just">
              <a:lnSpc>
                <a:spcPct val="103500"/>
              </a:lnSpc>
              <a:buClr>
                <a:schemeClr val="accent1"/>
              </a:buClr>
              <a:buNone/>
              <a:defRPr sz="1500">
                <a:latin typeface="+mn-lt"/>
                <a:ea typeface="+mn-ea"/>
                <a:cs typeface="+mn-cs"/>
                <a:sym typeface="Arial"/>
              </a:defRPr>
            </a:pPr>
            <a:r>
              <a:rPr lang="en-US" sz="2000" i="1" dirty="0">
                <a:latin typeface="Georgia" panose="02040502050405020303" pitchFamily="18" charset="0"/>
                <a:sym typeface="Arial"/>
              </a:rPr>
              <a:t>“The </a:t>
            </a:r>
            <a:r>
              <a:rPr lang="en-US" sz="2000" i="1" dirty="0" err="1">
                <a:latin typeface="Georgia" panose="02040502050405020303" pitchFamily="18" charset="0"/>
                <a:sym typeface="Arial"/>
              </a:rPr>
              <a:t>synodal</a:t>
            </a:r>
            <a:r>
              <a:rPr lang="en-US" sz="2000" i="1" dirty="0">
                <a:latin typeface="Georgia" panose="02040502050405020303" pitchFamily="18" charset="0"/>
                <a:sym typeface="Arial"/>
              </a:rPr>
              <a:t> journey unfolds within a historical context marked by epochal changes in society and by a crucial transition in the life of the Church, which cannot be ignored: it is within the folds of the complexity of this context, in its tensions and contradictions, that we are called to ‘scrutinize the signs of the times and interpret them in the light of the Gospel’ (GS, 4).” </a:t>
            </a:r>
          </a:p>
          <a:p>
            <a:pPr marL="0" indent="203195" algn="r">
              <a:lnSpc>
                <a:spcPct val="103500"/>
              </a:lnSpc>
              <a:buClr>
                <a:schemeClr val="accent1"/>
              </a:buClr>
              <a:buNone/>
              <a:defRPr sz="1500">
                <a:latin typeface="+mn-lt"/>
                <a:ea typeface="+mn-ea"/>
                <a:cs typeface="+mn-cs"/>
                <a:sym typeface="Arial"/>
              </a:defRPr>
            </a:pPr>
            <a:r>
              <a:rPr lang="en-US" sz="2000" i="1" dirty="0">
                <a:latin typeface="Georgia" panose="02040502050405020303" pitchFamily="18" charset="0"/>
                <a:sym typeface="Arial"/>
              </a:rPr>
              <a:t>(PD, 4)</a:t>
            </a:r>
            <a:endParaRPr lang="en-CA" sz="2000" i="1" dirty="0">
              <a:latin typeface="Georgia" panose="02040502050405020303" pitchFamily="18" charset="0"/>
              <a:sym typeface="Arial"/>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Google Shape;288;p23"/>
          <p:cNvSpPr txBox="1">
            <a:spLocks noGrp="1"/>
          </p:cNvSpPr>
          <p:nvPr>
            <p:ph type="title"/>
          </p:nvPr>
        </p:nvSpPr>
        <p:spPr>
          <a:xfrm>
            <a:off x="291313" y="766047"/>
            <a:ext cx="11425956" cy="2222611"/>
          </a:xfrm>
          <a:prstGeom prst="rect">
            <a:avLst/>
          </a:prstGeom>
        </p:spPr>
        <p:txBody>
          <a:bodyPr anchor="ctr"/>
          <a:lstStyle/>
          <a:p>
            <a:pPr algn="just">
              <a:defRPr b="0">
                <a:latin typeface="Avenir"/>
                <a:ea typeface="Avenir"/>
                <a:cs typeface="Avenir"/>
                <a:sym typeface="Avenir Roman"/>
              </a:defRPr>
            </a:pPr>
            <a:r>
              <a:rPr lang="en-CA" b="0" dirty="0">
                <a:solidFill>
                  <a:srgbClr val="F28E00"/>
                </a:solidFill>
                <a:latin typeface="Georgia" panose="02040502050405020303" pitchFamily="18" charset="0"/>
                <a:ea typeface="Avenir"/>
                <a:cs typeface="Avenir"/>
              </a:rPr>
              <a:t>“Within this context, </a:t>
            </a:r>
            <a:r>
              <a:rPr lang="en-CA" b="0" dirty="0" err="1">
                <a:solidFill>
                  <a:srgbClr val="F28E00"/>
                </a:solidFill>
                <a:latin typeface="Georgia" panose="02040502050405020303" pitchFamily="18" charset="0"/>
                <a:ea typeface="Avenir"/>
                <a:cs typeface="Avenir"/>
              </a:rPr>
              <a:t>synodality</a:t>
            </a:r>
            <a:r>
              <a:rPr lang="en-CA" b="0" dirty="0">
                <a:solidFill>
                  <a:srgbClr val="F28E00"/>
                </a:solidFill>
                <a:latin typeface="Georgia" panose="02040502050405020303" pitchFamily="18" charset="0"/>
                <a:ea typeface="Avenir"/>
                <a:cs typeface="Avenir"/>
              </a:rPr>
              <a:t> represents the main road for the Church, called to renew herself under the action of the Spirit and by listening to the Word.” </a:t>
            </a:r>
            <a:br>
              <a:rPr lang="en-CA" b="0" dirty="0">
                <a:solidFill>
                  <a:srgbClr val="F28E00"/>
                </a:solidFill>
                <a:latin typeface="Georgia" panose="02040502050405020303" pitchFamily="18" charset="0"/>
                <a:ea typeface="Avenir"/>
                <a:cs typeface="Avenir"/>
              </a:rPr>
            </a:br>
            <a:r>
              <a:rPr lang="en-CA" sz="2000" dirty="0">
                <a:solidFill>
                  <a:srgbClr val="F28E00"/>
                </a:solidFill>
                <a:latin typeface="Georgia" panose="02040502050405020303" pitchFamily="18" charset="0"/>
                <a:ea typeface="Avenir"/>
                <a:cs typeface="Avenir"/>
              </a:rPr>
              <a:t>(PD, 9)</a:t>
            </a:r>
            <a:endParaRPr sz="2000" dirty="0">
              <a:solidFill>
                <a:srgbClr val="F28E00"/>
              </a:solidFill>
              <a:latin typeface="Georgia" panose="02040502050405020303" pitchFamily="18" charset="0"/>
            </a:endParaRPr>
          </a:p>
        </p:txBody>
      </p:sp>
      <p:sp>
        <p:nvSpPr>
          <p:cNvPr id="381" name="Google Shape;289;p23"/>
          <p:cNvSpPr txBox="1">
            <a:spLocks noGrp="1"/>
          </p:cNvSpPr>
          <p:nvPr>
            <p:ph type="sldNum" sz="quarter" idx="2"/>
          </p:nvPr>
        </p:nvSpPr>
        <p:spPr>
          <a:xfrm>
            <a:off x="11689827" y="6247782"/>
            <a:ext cx="411373" cy="4093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19</a:t>
            </a:fld>
            <a:endParaRPr/>
          </a:p>
        </p:txBody>
      </p:sp>
      <p:sp>
        <p:nvSpPr>
          <p:cNvPr id="382" name="Google Shape;290;p23"/>
          <p:cNvSpPr txBox="1">
            <a:spLocks noGrp="1"/>
          </p:cNvSpPr>
          <p:nvPr>
            <p:ph type="body" sz="half" idx="1"/>
          </p:nvPr>
        </p:nvSpPr>
        <p:spPr>
          <a:xfrm>
            <a:off x="785446" y="3631933"/>
            <a:ext cx="10471756" cy="1860680"/>
          </a:xfrm>
          <a:prstGeom prst="rect">
            <a:avLst/>
          </a:prstGeom>
        </p:spPr>
        <p:txBody>
          <a:bodyPr/>
          <a:lstStyle/>
          <a:p>
            <a:pPr marL="609585" indent="-406390">
              <a:buClr>
                <a:srgbClr val="DE8F32"/>
              </a:buClr>
              <a:buSzPts val="2000"/>
              <a:buFont typeface="Helvetica Neue"/>
              <a:buChar char="●"/>
              <a:defRPr sz="2000">
                <a:solidFill>
                  <a:srgbClr val="000000"/>
                </a:solidFill>
                <a:latin typeface="Avenir"/>
                <a:ea typeface="Avenir"/>
                <a:cs typeface="Avenir"/>
                <a:sym typeface="Avenir Roman"/>
              </a:defRPr>
            </a:pPr>
            <a:r>
              <a:rPr lang="en-CA" sz="2667" dirty="0">
                <a:solidFill>
                  <a:srgbClr val="000000"/>
                </a:solidFill>
                <a:latin typeface="Georgia" panose="02040502050405020303" pitchFamily="18" charset="0"/>
                <a:ea typeface="Avenir"/>
                <a:cs typeface="Avenir"/>
              </a:rPr>
              <a:t>Imagining a different future for the Church</a:t>
            </a:r>
          </a:p>
          <a:p>
            <a:pPr marL="609585" indent="-406390">
              <a:buClr>
                <a:srgbClr val="DE8F32"/>
              </a:buClr>
              <a:buSzPts val="2000"/>
              <a:buFont typeface="Helvetica Neue"/>
              <a:buChar char="●"/>
              <a:defRPr sz="2000">
                <a:solidFill>
                  <a:srgbClr val="000000"/>
                </a:solidFill>
                <a:latin typeface="Avenir"/>
                <a:ea typeface="Avenir"/>
                <a:cs typeface="Avenir"/>
                <a:sym typeface="Avenir Roman"/>
              </a:defRPr>
            </a:pPr>
            <a:r>
              <a:rPr lang="en-CA" sz="2667" dirty="0">
                <a:solidFill>
                  <a:srgbClr val="000000"/>
                </a:solidFill>
                <a:latin typeface="Georgia" panose="02040502050405020303" pitchFamily="18" charset="0"/>
                <a:ea typeface="Avenir"/>
                <a:cs typeface="Avenir"/>
              </a:rPr>
              <a:t>Being a prophetic witness to the human family, which needs to be united around a common goal</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8" name="Rectangle 28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Google Shape;142;p4"/>
          <p:cNvSpPr txBox="1">
            <a:spLocks noGrp="1"/>
          </p:cNvSpPr>
          <p:nvPr>
            <p:ph type="title"/>
          </p:nvPr>
        </p:nvSpPr>
        <p:spPr>
          <a:xfrm>
            <a:off x="630936" y="639520"/>
            <a:ext cx="3429000" cy="1719072"/>
          </a:xfrm>
          <a:prstGeom prst="rect">
            <a:avLst/>
          </a:prstGeom>
        </p:spPr>
        <p:txBody>
          <a:bodyPr vert="horz" lIns="91440" tIns="45720" rIns="91440" bIns="45720" rtlCol="0" anchor="b">
            <a:normAutofit/>
          </a:bodyPr>
          <a:lstStyle>
            <a:lvl1pPr defTabSz="813816">
              <a:defRPr sz="2225" b="0">
                <a:latin typeface="Avenir"/>
                <a:ea typeface="Avenir"/>
                <a:cs typeface="Avenir"/>
                <a:sym typeface="Avenir Roman"/>
              </a:defRPr>
            </a:lvl1pPr>
          </a:lstStyle>
          <a:p>
            <a:pPr defTabSz="914400"/>
            <a:r>
              <a:rPr lang="en-US" sz="2600" kern="1200">
                <a:solidFill>
                  <a:schemeClr val="tx1"/>
                </a:solidFill>
                <a:latin typeface="+mj-lt"/>
                <a:ea typeface="+mj-ea"/>
                <a:cs typeface="+mj-cs"/>
              </a:rPr>
              <a:t>Together, listening </a:t>
            </a:r>
            <a:br>
              <a:rPr lang="en-US" sz="2600" kern="1200">
                <a:solidFill>
                  <a:schemeClr val="tx1"/>
                </a:solidFill>
                <a:latin typeface="+mj-lt"/>
                <a:ea typeface="+mj-ea"/>
                <a:cs typeface="+mj-cs"/>
              </a:rPr>
            </a:br>
            <a:r>
              <a:rPr lang="en-US" sz="2600" kern="1200">
                <a:solidFill>
                  <a:schemeClr val="tx1"/>
                </a:solidFill>
                <a:latin typeface="+mj-lt"/>
                <a:ea typeface="+mj-ea"/>
                <a:cs typeface="+mj-cs"/>
              </a:rPr>
              <a:t>to the </a:t>
            </a:r>
            <a:br>
              <a:rPr lang="en-US" sz="2600" kern="1200">
                <a:solidFill>
                  <a:schemeClr val="tx1"/>
                </a:solidFill>
                <a:latin typeface="+mj-lt"/>
                <a:ea typeface="+mj-ea"/>
                <a:cs typeface="+mj-cs"/>
              </a:rPr>
            </a:br>
            <a:r>
              <a:rPr lang="en-US" sz="2600" kern="1200">
                <a:solidFill>
                  <a:schemeClr val="tx1"/>
                </a:solidFill>
                <a:latin typeface="+mj-lt"/>
                <a:ea typeface="+mj-ea"/>
                <a:cs typeface="+mj-cs"/>
              </a:rPr>
              <a:t>Holy Spirit, </a:t>
            </a:r>
            <a:br>
              <a:rPr lang="en-US" sz="2600" kern="1200">
                <a:solidFill>
                  <a:schemeClr val="tx1"/>
                </a:solidFill>
                <a:latin typeface="+mj-lt"/>
                <a:ea typeface="+mj-ea"/>
                <a:cs typeface="+mj-cs"/>
              </a:rPr>
            </a:br>
            <a:r>
              <a:rPr lang="en-US" sz="2600" kern="1200">
                <a:solidFill>
                  <a:schemeClr val="tx1"/>
                </a:solidFill>
                <a:latin typeface="+mj-lt"/>
                <a:ea typeface="+mj-ea"/>
                <a:cs typeface="+mj-cs"/>
              </a:rPr>
              <a:t>let us be led by God</a:t>
            </a:r>
          </a:p>
        </p:txBody>
      </p:sp>
      <p:sp>
        <p:nvSpPr>
          <p:cNvPr id="290"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Google Shape;143;p4"/>
          <p:cNvSpPr txBox="1">
            <a:spLocks/>
          </p:cNvSpPr>
          <p:nvPr/>
        </p:nvSpPr>
        <p:spPr>
          <a:xfrm>
            <a:off x="11020049" y="4878091"/>
            <a:ext cx="203898" cy="24836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548640">
              <a:spcAft>
                <a:spcPts val="600"/>
              </a:spcAft>
            </a:pPr>
            <a:fld id="{86CB4B4D-7CA3-9044-876B-883B54F8677D}" type="slidenum">
              <a:rPr sz="1080" kern="1200">
                <a:solidFill>
                  <a:schemeClr val="tx1"/>
                </a:solidFill>
                <a:latin typeface="+mn-lt"/>
                <a:ea typeface="+mn-ea"/>
                <a:cs typeface="+mn-cs"/>
              </a:rPr>
              <a:pPr defTabSz="548640">
                <a:spcAft>
                  <a:spcPts val="600"/>
                </a:spcAft>
              </a:pPr>
              <a:t>2</a:t>
            </a:fld>
            <a:endParaRPr/>
          </a:p>
        </p:txBody>
      </p:sp>
      <p:sp>
        <p:nvSpPr>
          <p:cNvPr id="283" name="Google Shape;144;p4"/>
          <p:cNvSpPr txBox="1"/>
          <p:nvPr/>
        </p:nvSpPr>
        <p:spPr>
          <a:xfrm>
            <a:off x="5377228" y="3223468"/>
            <a:ext cx="2712263" cy="2240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32" tIns="60932" rIns="60932" bIns="60932" anchor="ctr">
            <a:spAutoFit/>
          </a:bodyPr>
          <a:lstStyle/>
          <a:p>
            <a:pPr>
              <a:defRPr sz="1200">
                <a:latin typeface="Avenir"/>
                <a:ea typeface="Avenir"/>
                <a:cs typeface="Avenir"/>
                <a:sym typeface="Avenir Roman"/>
              </a:defRPr>
            </a:pPr>
            <a:endParaRPr sz="1600">
              <a:latin typeface="Georgia" panose="02040502050405020303" pitchFamily="18" charset="0"/>
            </a:endParaRPr>
          </a:p>
        </p:txBody>
      </p:sp>
      <p:pic>
        <p:nvPicPr>
          <p:cNvPr id="6" name="Picture 2" descr="C:\Users\schibowski.l\Downloads\cathopic_149601619538903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30" r="-266"/>
          <a:stretch/>
        </p:blipFill>
        <p:spPr bwMode="auto">
          <a:xfrm>
            <a:off x="8175360" y="1087318"/>
            <a:ext cx="3382656" cy="4161016"/>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4059936" y="117680"/>
            <a:ext cx="3953861" cy="6228693"/>
          </a:xfrm>
          <a:prstGeom prst="rect">
            <a:avLst/>
          </a:prstGeom>
        </p:spPr>
        <p:txBody>
          <a:bodyPr wrap="square">
            <a:spAutoFit/>
          </a:bodyPr>
          <a:lstStyle/>
          <a:p>
            <a:pPr algn="ctr" defTabSz="548640">
              <a:lnSpc>
                <a:spcPct val="107000"/>
              </a:lnSpc>
              <a:spcAft>
                <a:spcPts val="600"/>
              </a:spcAft>
            </a:pPr>
            <a:endParaRPr lang="en-US" sz="1440" kern="1200" dirty="0">
              <a:solidFill>
                <a:srgbClr val="F28E00"/>
              </a:solidFill>
              <a:latin typeface="Georgia" panose="02040502050405020303" pitchFamily="18" charset="0"/>
              <a:ea typeface="+mn-ea"/>
              <a:cs typeface="Times New Roman" panose="02020603050405020304" pitchFamily="18" charset="0"/>
            </a:endParaRPr>
          </a:p>
          <a:p>
            <a:pPr algn="ctr">
              <a:lnSpc>
                <a:spcPct val="107000"/>
              </a:lnSpc>
            </a:pPr>
            <a:r>
              <a:rPr lang="en-US" sz="1600" dirty="0">
                <a:latin typeface="Georgia" panose="02040502050405020303" pitchFamily="18" charset="0"/>
                <a:ea typeface="Calibri" panose="020F0502020204030204" pitchFamily="34" charset="0"/>
                <a:cs typeface="Times New Roman" panose="02020603050405020304" pitchFamily="18" charset="0"/>
              </a:rPr>
              <a:t>We stand before You, Holy Spirit, </a:t>
            </a:r>
            <a:br>
              <a:rPr lang="en-US" sz="1600" dirty="0">
                <a:latin typeface="Georgia" panose="02040502050405020303" pitchFamily="18" charset="0"/>
                <a:ea typeface="Calibri" panose="020F0502020204030204" pitchFamily="34" charset="0"/>
                <a:cs typeface="Times New Roman" panose="02020603050405020304" pitchFamily="18" charset="0"/>
              </a:rPr>
            </a:br>
            <a:r>
              <a:rPr lang="en-US" sz="1600" dirty="0">
                <a:latin typeface="Georgia" panose="02040502050405020303" pitchFamily="18" charset="0"/>
                <a:ea typeface="Calibri" panose="020F0502020204030204" pitchFamily="34" charset="0"/>
                <a:cs typeface="Times New Roman" panose="02020603050405020304" pitchFamily="18" charset="0"/>
              </a:rPr>
              <a:t>as we gather together in Your name. </a:t>
            </a:r>
            <a:endParaRPr lang="en-CA" sz="1600" dirty="0">
              <a:latin typeface="Georgia" panose="02040502050405020303" pitchFamily="18" charset="0"/>
              <a:ea typeface="Calibri" panose="020F0502020204030204" pitchFamily="34" charset="0"/>
              <a:cs typeface="Times New Roman" panose="02020603050405020304" pitchFamily="18" charset="0"/>
            </a:endParaRPr>
          </a:p>
          <a:p>
            <a:pPr algn="ctr">
              <a:lnSpc>
                <a:spcPct val="107000"/>
              </a:lnSpc>
            </a:pPr>
            <a:r>
              <a:rPr lang="en-US" sz="1600" dirty="0">
                <a:latin typeface="Georgia" panose="02040502050405020303" pitchFamily="18" charset="0"/>
                <a:ea typeface="Calibri" panose="020F0502020204030204" pitchFamily="34" charset="0"/>
                <a:cs typeface="Times New Roman" panose="02020603050405020304" pitchFamily="18" charset="0"/>
              </a:rPr>
              <a:t>With You alone to guide us, </a:t>
            </a:r>
            <a:br>
              <a:rPr lang="en-US" sz="1600" dirty="0">
                <a:latin typeface="Georgia" panose="02040502050405020303" pitchFamily="18" charset="0"/>
                <a:ea typeface="Calibri" panose="020F0502020204030204" pitchFamily="34" charset="0"/>
                <a:cs typeface="Times New Roman" panose="02020603050405020304" pitchFamily="18" charset="0"/>
              </a:rPr>
            </a:br>
            <a:r>
              <a:rPr lang="en-US" sz="1600" dirty="0">
                <a:latin typeface="Georgia" panose="02040502050405020303" pitchFamily="18" charset="0"/>
                <a:ea typeface="Calibri" panose="020F0502020204030204" pitchFamily="34" charset="0"/>
                <a:cs typeface="Times New Roman" panose="02020603050405020304" pitchFamily="18" charset="0"/>
              </a:rPr>
              <a:t>make Yourself at home in our hearts; Teach us the way we must go </a:t>
            </a:r>
          </a:p>
          <a:p>
            <a:pPr algn="ctr">
              <a:lnSpc>
                <a:spcPct val="107000"/>
              </a:lnSpc>
            </a:pPr>
            <a:r>
              <a:rPr lang="en-US" sz="1600" dirty="0">
                <a:latin typeface="Georgia" panose="02040502050405020303" pitchFamily="18" charset="0"/>
                <a:ea typeface="Calibri" panose="020F0502020204030204" pitchFamily="34" charset="0"/>
                <a:cs typeface="Times New Roman" panose="02020603050405020304" pitchFamily="18" charset="0"/>
              </a:rPr>
              <a:t>and how we are to pursue it. </a:t>
            </a:r>
            <a:endParaRPr lang="en-CA" sz="1600" dirty="0">
              <a:latin typeface="Georgia" panose="02040502050405020303" pitchFamily="18" charset="0"/>
              <a:ea typeface="Calibri" panose="020F0502020204030204" pitchFamily="34" charset="0"/>
              <a:cs typeface="Times New Roman" panose="02020603050405020304" pitchFamily="18" charset="0"/>
            </a:endParaRPr>
          </a:p>
          <a:p>
            <a:pPr algn="ctr">
              <a:lnSpc>
                <a:spcPct val="107000"/>
              </a:lnSpc>
            </a:pPr>
            <a:br>
              <a:rPr lang="en-US" sz="1600" dirty="0">
                <a:latin typeface="Georgia" panose="02040502050405020303" pitchFamily="18" charset="0"/>
                <a:ea typeface="Calibri" panose="020F0502020204030204" pitchFamily="34" charset="0"/>
                <a:cs typeface="Times New Roman" panose="02020603050405020304" pitchFamily="18" charset="0"/>
              </a:rPr>
            </a:br>
            <a:r>
              <a:rPr lang="en-US" sz="1600" dirty="0">
                <a:latin typeface="Georgia" panose="02040502050405020303" pitchFamily="18" charset="0"/>
                <a:ea typeface="Calibri" panose="020F0502020204030204" pitchFamily="34" charset="0"/>
                <a:cs typeface="Times New Roman" panose="02020603050405020304" pitchFamily="18" charset="0"/>
              </a:rPr>
              <a:t>We are weak and sinful; </a:t>
            </a:r>
          </a:p>
          <a:p>
            <a:pPr algn="ctr">
              <a:lnSpc>
                <a:spcPct val="107000"/>
              </a:lnSpc>
            </a:pPr>
            <a:r>
              <a:rPr lang="en-US" sz="1600" dirty="0">
                <a:latin typeface="Georgia" panose="02040502050405020303" pitchFamily="18" charset="0"/>
                <a:ea typeface="Calibri" panose="020F0502020204030204" pitchFamily="34" charset="0"/>
                <a:cs typeface="Times New Roman" panose="02020603050405020304" pitchFamily="18" charset="0"/>
              </a:rPr>
              <a:t>do not let us promote disorder.</a:t>
            </a:r>
            <a:br>
              <a:rPr lang="en-US" sz="1600" dirty="0">
                <a:latin typeface="Georgia" panose="02040502050405020303" pitchFamily="18" charset="0"/>
                <a:ea typeface="Calibri" panose="020F0502020204030204" pitchFamily="34" charset="0"/>
                <a:cs typeface="Times New Roman" panose="02020603050405020304" pitchFamily="18" charset="0"/>
              </a:rPr>
            </a:br>
            <a:r>
              <a:rPr lang="en-US" sz="1600" dirty="0">
                <a:latin typeface="Georgia" panose="02040502050405020303" pitchFamily="18" charset="0"/>
                <a:ea typeface="Calibri" panose="020F0502020204030204" pitchFamily="34" charset="0"/>
                <a:cs typeface="Times New Roman" panose="02020603050405020304" pitchFamily="18" charset="0"/>
              </a:rPr>
              <a:t>Do not let ignorance </a:t>
            </a:r>
          </a:p>
          <a:p>
            <a:pPr algn="ctr">
              <a:lnSpc>
                <a:spcPct val="107000"/>
              </a:lnSpc>
            </a:pPr>
            <a:r>
              <a:rPr lang="en-US" sz="1600" dirty="0">
                <a:latin typeface="Georgia" panose="02040502050405020303" pitchFamily="18" charset="0"/>
                <a:ea typeface="Calibri" panose="020F0502020204030204" pitchFamily="34" charset="0"/>
                <a:cs typeface="Times New Roman" panose="02020603050405020304" pitchFamily="18" charset="0"/>
              </a:rPr>
              <a:t>lead us down the wrong path </a:t>
            </a:r>
          </a:p>
          <a:p>
            <a:pPr algn="ctr">
              <a:lnSpc>
                <a:spcPct val="107000"/>
              </a:lnSpc>
            </a:pPr>
            <a:r>
              <a:rPr lang="en-US" sz="1600" dirty="0">
                <a:latin typeface="Georgia" panose="02040502050405020303" pitchFamily="18" charset="0"/>
                <a:ea typeface="Calibri" panose="020F0502020204030204" pitchFamily="34" charset="0"/>
                <a:cs typeface="Times New Roman" panose="02020603050405020304" pitchFamily="18" charset="0"/>
              </a:rPr>
              <a:t>nor partiality influence our actions.</a:t>
            </a:r>
            <a:endParaRPr lang="it-IT" sz="1600" dirty="0">
              <a:latin typeface="Georgia" panose="02040502050405020303" pitchFamily="18" charset="0"/>
              <a:ea typeface="Calibri" panose="020F0502020204030204" pitchFamily="34" charset="0"/>
              <a:cs typeface="Times New Roman" panose="02020603050405020304" pitchFamily="18" charset="0"/>
            </a:endParaRPr>
          </a:p>
          <a:p>
            <a:pPr algn="ctr" defTabSz="548640">
              <a:lnSpc>
                <a:spcPct val="107000"/>
              </a:lnSpc>
              <a:spcAft>
                <a:spcPts val="600"/>
              </a:spcAft>
            </a:pPr>
            <a:r>
              <a:rPr lang="en-US" sz="1600" kern="1200" dirty="0">
                <a:latin typeface="Georgia" panose="02040502050405020303" pitchFamily="18" charset="0"/>
                <a:ea typeface="+mn-ea"/>
                <a:cs typeface="Times New Roman" panose="02020603050405020304" pitchFamily="18" charset="0"/>
              </a:rPr>
              <a:t>Let us find in You our unity </a:t>
            </a:r>
          </a:p>
          <a:p>
            <a:pPr algn="ctr" defTabSz="548640">
              <a:lnSpc>
                <a:spcPct val="107000"/>
              </a:lnSpc>
              <a:spcAft>
                <a:spcPts val="600"/>
              </a:spcAft>
            </a:pPr>
            <a:r>
              <a:rPr lang="en-US" sz="1600" kern="1200" dirty="0">
                <a:latin typeface="Georgia" panose="02040502050405020303" pitchFamily="18" charset="0"/>
                <a:ea typeface="+mn-ea"/>
                <a:cs typeface="Times New Roman" panose="02020603050405020304" pitchFamily="18" charset="0"/>
              </a:rPr>
              <a:t>so that we may journey together </a:t>
            </a:r>
          </a:p>
          <a:p>
            <a:pPr algn="ctr" defTabSz="548640">
              <a:lnSpc>
                <a:spcPct val="107000"/>
              </a:lnSpc>
              <a:spcAft>
                <a:spcPts val="600"/>
              </a:spcAft>
            </a:pPr>
            <a:r>
              <a:rPr lang="en-US" sz="1600" kern="1200" dirty="0">
                <a:latin typeface="Georgia" panose="02040502050405020303" pitchFamily="18" charset="0"/>
                <a:ea typeface="+mn-ea"/>
                <a:cs typeface="Times New Roman" panose="02020603050405020304" pitchFamily="18" charset="0"/>
              </a:rPr>
              <a:t>to eternal life and not stray </a:t>
            </a:r>
          </a:p>
          <a:p>
            <a:pPr algn="ctr" defTabSz="548640">
              <a:lnSpc>
                <a:spcPct val="107000"/>
              </a:lnSpc>
              <a:spcAft>
                <a:spcPts val="600"/>
              </a:spcAft>
            </a:pPr>
            <a:r>
              <a:rPr lang="en-US" sz="1600" kern="1200" dirty="0">
                <a:latin typeface="Georgia" panose="02040502050405020303" pitchFamily="18" charset="0"/>
                <a:ea typeface="+mn-ea"/>
                <a:cs typeface="Times New Roman" panose="02020603050405020304" pitchFamily="18" charset="0"/>
              </a:rPr>
              <a:t>from the way of truth and what is right. </a:t>
            </a:r>
            <a:br>
              <a:rPr lang="en-US" sz="1600" kern="1200" dirty="0">
                <a:latin typeface="Georgia" panose="02040502050405020303" pitchFamily="18" charset="0"/>
                <a:ea typeface="+mn-ea"/>
                <a:cs typeface="Times New Roman" panose="02020603050405020304" pitchFamily="18" charset="0"/>
              </a:rPr>
            </a:br>
            <a:endParaRPr lang="en-CA" sz="1600" kern="1200" dirty="0">
              <a:latin typeface="Georgia" panose="02040502050405020303" pitchFamily="18" charset="0"/>
              <a:ea typeface="+mn-ea"/>
              <a:cs typeface="Times New Roman" panose="02020603050405020304" pitchFamily="18" charset="0"/>
            </a:endParaRPr>
          </a:p>
          <a:p>
            <a:pPr algn="ctr" defTabSz="548640">
              <a:lnSpc>
                <a:spcPct val="107000"/>
              </a:lnSpc>
              <a:spcAft>
                <a:spcPts val="600"/>
              </a:spcAft>
            </a:pPr>
            <a:r>
              <a:rPr lang="en-US" sz="1600" kern="1200" dirty="0">
                <a:latin typeface="Georgia" panose="02040502050405020303" pitchFamily="18" charset="0"/>
                <a:ea typeface="+mn-ea"/>
                <a:cs typeface="Times New Roman" panose="02020603050405020304" pitchFamily="18" charset="0"/>
              </a:rPr>
              <a:t>All this we ask of You, who are at work in every place and time, in the communion of the Father and the Son, forever and ever. Amen</a:t>
            </a:r>
            <a:r>
              <a:rPr lang="en-US" sz="1600" kern="1200" dirty="0">
                <a:solidFill>
                  <a:srgbClr val="F28E00"/>
                </a:solidFill>
                <a:latin typeface="Georgia" panose="02040502050405020303" pitchFamily="18" charset="0"/>
                <a:ea typeface="+mn-ea"/>
                <a:cs typeface="Times New Roman" panose="02020603050405020304" pitchFamily="18" charset="0"/>
              </a:rPr>
              <a:t>.</a:t>
            </a:r>
            <a:endParaRPr lang="en-CA" sz="1600" dirty="0">
              <a:solidFill>
                <a:srgbClr val="F28E00"/>
              </a:solidFill>
              <a:latin typeface="Georgia" panose="02040502050405020303" pitchFamily="18" charset="0"/>
              <a:ea typeface="Calibri" panose="020F0502020204030204" pitchFamily="34" charset="0"/>
              <a:cs typeface="Times New Roman" panose="02020603050405020304" pitchFamily="18"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Google Shape;295;p24"/>
          <p:cNvSpPr txBox="1">
            <a:spLocks noGrp="1"/>
          </p:cNvSpPr>
          <p:nvPr>
            <p:ph type="body" idx="1"/>
          </p:nvPr>
        </p:nvSpPr>
        <p:spPr>
          <a:xfrm>
            <a:off x="6280580" y="196929"/>
            <a:ext cx="5729305" cy="6109535"/>
          </a:xfrm>
          <a:prstGeom prst="rect">
            <a:avLst/>
          </a:prstGeom>
        </p:spPr>
        <p:txBody>
          <a:bodyPr anchor="ctr"/>
          <a:lstStyle/>
          <a:p>
            <a:pPr marL="0" indent="0">
              <a:buClr>
                <a:schemeClr val="accent1"/>
              </a:buClr>
              <a:buSzTx/>
              <a:buNone/>
              <a:defRPr sz="1700">
                <a:latin typeface="Avenir"/>
                <a:ea typeface="Avenir"/>
                <a:cs typeface="Avenir"/>
                <a:sym typeface="Avenir Roman"/>
              </a:defRPr>
            </a:pPr>
            <a:r>
              <a:rPr lang="en-CA" sz="2400" b="1" dirty="0">
                <a:solidFill>
                  <a:srgbClr val="F28E00"/>
                </a:solidFill>
                <a:latin typeface="Georgia" panose="02040502050405020303" pitchFamily="18" charset="0"/>
                <a:ea typeface="Avenir"/>
                <a:cs typeface="Avenir"/>
              </a:rPr>
              <a:t>Listening to the Scriptures</a:t>
            </a:r>
          </a:p>
          <a:p>
            <a:pPr marL="0" indent="0">
              <a:buSzTx/>
              <a:buNone/>
              <a:defRPr>
                <a:latin typeface="Avenir"/>
                <a:ea typeface="Avenir"/>
                <a:cs typeface="Avenir"/>
                <a:sym typeface="Avenir Roman"/>
              </a:defRPr>
            </a:pPr>
            <a:endParaRPr dirty="0">
              <a:latin typeface="Georgia" panose="02040502050405020303" pitchFamily="18" charset="0"/>
            </a:endParaRPr>
          </a:p>
          <a:p>
            <a:pPr marL="0" indent="0">
              <a:buClr>
                <a:schemeClr val="accent1"/>
              </a:buClr>
              <a:buSzTx/>
              <a:buNone/>
              <a:defRPr sz="1500">
                <a:latin typeface="Avenir"/>
                <a:ea typeface="Avenir"/>
                <a:cs typeface="Avenir"/>
                <a:sym typeface="Avenir Roman"/>
              </a:defRPr>
            </a:pPr>
            <a:r>
              <a:rPr lang="en-CA" sz="2000" dirty="0">
                <a:solidFill>
                  <a:srgbClr val="F28E00"/>
                </a:solidFill>
                <a:latin typeface="Georgia" panose="02040502050405020303" pitchFamily="18" charset="0"/>
                <a:ea typeface="Avenir"/>
                <a:cs typeface="Avenir"/>
              </a:rPr>
              <a:t>Jesus, the Crowd, and the Apostles</a:t>
            </a:r>
          </a:p>
          <a:p>
            <a:pPr marL="0" indent="0" algn="just">
              <a:buClr>
                <a:srgbClr val="DE8F32"/>
              </a:buClr>
              <a:buSzTx/>
              <a:buNone/>
            </a:pPr>
            <a:r>
              <a:rPr lang="en-CA" dirty="0">
                <a:latin typeface="Georgia" panose="02040502050405020303" pitchFamily="18" charset="0"/>
                <a:ea typeface="Avenir"/>
                <a:cs typeface="Avenir"/>
              </a:rPr>
              <a:t>“</a:t>
            </a:r>
            <a:r>
              <a:rPr lang="en-US" dirty="0">
                <a:latin typeface="Georgia" panose="02040502050405020303" pitchFamily="18" charset="0"/>
                <a:ea typeface="Avenir"/>
                <a:cs typeface="Avenir"/>
              </a:rPr>
              <a:t>The work of evangelization and the message of salvation would not be comprehensible without Jesus’ constant openness to the widest possible audience, which the Gospels refer to as the crowd, that is, all the people who follow him along the path, and at times even pursue him in the hope of a sign and a word of salvation: this is the second actor on the scene of Revelation. The proclamation of the Gospel is not addressed only to an enlightened or chosen few.</a:t>
            </a:r>
            <a:r>
              <a:rPr lang="en-CA" dirty="0">
                <a:latin typeface="Georgia" panose="02040502050405020303" pitchFamily="18" charset="0"/>
                <a:ea typeface="Avenir"/>
                <a:cs typeface="Avenir"/>
              </a:rPr>
              <a:t>” (PD, 18) </a:t>
            </a:r>
          </a:p>
          <a:p>
            <a:pPr marL="0" indent="0" algn="just">
              <a:buClr>
                <a:srgbClr val="DE8F32"/>
              </a:buClr>
              <a:buSzTx/>
              <a:buNone/>
            </a:pPr>
            <a:endParaRPr lang="en-CA" dirty="0">
              <a:latin typeface="Georgia" panose="02040502050405020303" pitchFamily="18" charset="0"/>
              <a:ea typeface="Avenir"/>
              <a:cs typeface="Avenir"/>
              <a:sym typeface="Wingdings"/>
            </a:endParaRPr>
          </a:p>
          <a:p>
            <a:pPr marL="380990" indent="-380990">
              <a:buClr>
                <a:srgbClr val="DE8F32"/>
              </a:buClr>
              <a:buSzTx/>
              <a:buFont typeface="Wingdings" panose="05000000000000000000" pitchFamily="2" charset="2"/>
              <a:buChar char="Ø"/>
              <a:defRPr sz="1300">
                <a:latin typeface="Avenir"/>
                <a:ea typeface="Avenir"/>
                <a:cs typeface="Avenir"/>
                <a:sym typeface="Avenir Roman"/>
              </a:defRPr>
            </a:pPr>
            <a:r>
              <a:rPr lang="en-CA" sz="1733" dirty="0">
                <a:latin typeface="Georgia" panose="02040502050405020303" pitchFamily="18" charset="0"/>
                <a:ea typeface="Avenir"/>
                <a:cs typeface="Avenir"/>
                <a:sym typeface="Wingdings"/>
              </a:rPr>
              <a:t> In order for the Church to be herself, and for her mission to bear fruit, all three must always be present: Jesus, the crowd, and the apostles!</a:t>
            </a:r>
          </a:p>
        </p:txBody>
      </p:sp>
      <p:sp>
        <p:nvSpPr>
          <p:cNvPr id="385" name="Google Shape;296;p24"/>
          <p:cNvSpPr txBox="1">
            <a:spLocks noGrp="1"/>
          </p:cNvSpPr>
          <p:nvPr>
            <p:ph type="sldNum" sz="quarter" idx="2"/>
          </p:nvPr>
        </p:nvSpPr>
        <p:spPr>
          <a:xfrm>
            <a:off x="11689827" y="6247782"/>
            <a:ext cx="411373" cy="4093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20</a:t>
            </a:fld>
            <a:endParaRPr/>
          </a:p>
        </p:txBody>
      </p:sp>
      <p:pic>
        <p:nvPicPr>
          <p:cNvPr id="386" name="Google Shape;297;p24" descr="Google Shape;297;p24"/>
          <p:cNvPicPr>
            <a:picLocks noChangeAspect="1"/>
          </p:cNvPicPr>
          <p:nvPr/>
        </p:nvPicPr>
        <p:blipFill>
          <a:blip r:embed="rId2"/>
          <a:srcRect t="17140" b="7880"/>
          <a:stretch>
            <a:fillRect/>
          </a:stretch>
        </p:blipFill>
        <p:spPr>
          <a:xfrm>
            <a:off x="1" y="0"/>
            <a:ext cx="6095999" cy="6858003"/>
          </a:xfrm>
          <a:prstGeom prst="rect">
            <a:avLst/>
          </a:prstGeom>
          <a:ln w="12700">
            <a:miter lim="400000"/>
          </a:ln>
        </p:spPr>
      </p:pic>
      <p:sp>
        <p:nvSpPr>
          <p:cNvPr id="387" name="Google Shape;298;p24"/>
          <p:cNvSpPr/>
          <p:nvPr/>
        </p:nvSpPr>
        <p:spPr>
          <a:xfrm>
            <a:off x="7849122" y="6470126"/>
            <a:ext cx="2247601" cy="1"/>
          </a:xfrm>
          <a:prstGeom prst="line">
            <a:avLst/>
          </a:prstGeom>
          <a:ln w="28575">
            <a:solidFill>
              <a:schemeClr val="accent1"/>
            </a:solidFill>
            <a:prstDash val="dot"/>
          </a:ln>
        </p:spPr>
        <p:txBody>
          <a:bodyPr lIns="60959" rIns="60959"/>
          <a:lstStyle/>
          <a:p>
            <a:endParaRPr sz="240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Google Shape;303;p25"/>
          <p:cNvSpPr txBox="1">
            <a:spLocks noGrp="1"/>
          </p:cNvSpPr>
          <p:nvPr>
            <p:ph type="body" idx="1"/>
          </p:nvPr>
        </p:nvSpPr>
        <p:spPr>
          <a:xfrm>
            <a:off x="6280580" y="196929"/>
            <a:ext cx="5729305" cy="6109535"/>
          </a:xfrm>
          <a:prstGeom prst="rect">
            <a:avLst/>
          </a:prstGeom>
        </p:spPr>
        <p:txBody>
          <a:bodyPr anchor="ctr"/>
          <a:lstStyle/>
          <a:p>
            <a:pPr marL="0" indent="0">
              <a:buClr>
                <a:schemeClr val="accent1"/>
              </a:buClr>
              <a:buSzTx/>
              <a:buNone/>
              <a:defRPr sz="1700">
                <a:latin typeface="Avenir"/>
                <a:ea typeface="Avenir"/>
                <a:cs typeface="Avenir"/>
                <a:sym typeface="Avenir Roman"/>
              </a:defRPr>
            </a:pPr>
            <a:r>
              <a:rPr lang="en-CA" b="1" dirty="0">
                <a:solidFill>
                  <a:srgbClr val="F28E00"/>
                </a:solidFill>
                <a:latin typeface="Georgia" panose="02040502050405020303" pitchFamily="18" charset="0"/>
                <a:ea typeface="Avenir"/>
                <a:cs typeface="Avenir"/>
              </a:rPr>
              <a:t>Listening to the Scriptures</a:t>
            </a:r>
          </a:p>
          <a:p>
            <a:pPr marL="0" indent="0">
              <a:buSzTx/>
              <a:buNone/>
              <a:defRPr sz="1300">
                <a:latin typeface="Avenir"/>
                <a:ea typeface="Avenir"/>
                <a:cs typeface="Avenir"/>
                <a:sym typeface="Avenir Roman"/>
              </a:defRPr>
            </a:pPr>
            <a:br>
              <a:rPr dirty="0">
                <a:latin typeface="Georgia" panose="02040502050405020303" pitchFamily="18" charset="0"/>
              </a:rPr>
            </a:br>
            <a:endParaRPr dirty="0">
              <a:latin typeface="Georgia" panose="02040502050405020303" pitchFamily="18" charset="0"/>
            </a:endParaRPr>
          </a:p>
          <a:p>
            <a:pPr marL="0" indent="0">
              <a:buClr>
                <a:schemeClr val="accent1"/>
              </a:buClr>
              <a:buSzTx/>
              <a:buNone/>
              <a:defRPr sz="1500">
                <a:latin typeface="Avenir"/>
                <a:ea typeface="Avenir"/>
                <a:cs typeface="Avenir"/>
                <a:sym typeface="Avenir Roman"/>
              </a:defRPr>
            </a:pPr>
            <a:r>
              <a:rPr lang="en-CA" sz="2000" dirty="0">
                <a:solidFill>
                  <a:srgbClr val="F28E00"/>
                </a:solidFill>
                <a:latin typeface="Georgia" panose="02040502050405020303" pitchFamily="18" charset="0"/>
                <a:ea typeface="Avenir"/>
                <a:cs typeface="Avenir"/>
              </a:rPr>
              <a:t>A Double Dynamic of Conversion:</a:t>
            </a:r>
          </a:p>
          <a:p>
            <a:pPr marL="0" indent="0">
              <a:buClr>
                <a:schemeClr val="accent1"/>
              </a:buClr>
              <a:buSzTx/>
              <a:buNone/>
              <a:defRPr sz="1500">
                <a:latin typeface="Avenir"/>
                <a:ea typeface="Avenir"/>
                <a:cs typeface="Avenir"/>
                <a:sym typeface="Avenir Roman"/>
              </a:defRPr>
            </a:pPr>
            <a:r>
              <a:rPr lang="en-CA" sz="2000" dirty="0">
                <a:solidFill>
                  <a:srgbClr val="F28E00"/>
                </a:solidFill>
                <a:latin typeface="Georgia" panose="02040502050405020303" pitchFamily="18" charset="0"/>
                <a:ea typeface="Avenir"/>
                <a:cs typeface="Avenir"/>
              </a:rPr>
              <a:t>Peter and Cornelius (Acts 10)</a:t>
            </a:r>
          </a:p>
          <a:p>
            <a:pPr marL="0" indent="0">
              <a:buClr>
                <a:schemeClr val="accent1"/>
              </a:buClr>
              <a:buSzTx/>
              <a:buNone/>
              <a:defRPr sz="1500">
                <a:latin typeface="Avenir"/>
                <a:ea typeface="Avenir"/>
                <a:cs typeface="Avenir"/>
                <a:sym typeface="Avenir Roman"/>
              </a:defRPr>
            </a:pPr>
            <a:endParaRPr lang="en-CA" sz="2000" dirty="0">
              <a:solidFill>
                <a:srgbClr val="F28E00"/>
              </a:solidFill>
              <a:latin typeface="Georgia" panose="02040502050405020303" pitchFamily="18" charset="0"/>
              <a:ea typeface="Avenir"/>
              <a:cs typeface="Avenir"/>
            </a:endParaRPr>
          </a:p>
          <a:p>
            <a:pPr marL="0" indent="0">
              <a:buSzTx/>
              <a:buNone/>
              <a:defRPr sz="1500">
                <a:latin typeface="Avenir"/>
                <a:ea typeface="Avenir"/>
                <a:cs typeface="Avenir"/>
                <a:sym typeface="Avenir Roman"/>
              </a:defRPr>
            </a:pPr>
            <a:endParaRPr dirty="0">
              <a:latin typeface="Georgia" panose="02040502050405020303" pitchFamily="18" charset="0"/>
            </a:endParaRPr>
          </a:p>
          <a:p>
            <a:pPr marL="0" indent="0" algn="just">
              <a:buClr>
                <a:schemeClr val="accent1"/>
              </a:buClr>
              <a:buSzTx/>
              <a:buNone/>
              <a:defRPr>
                <a:latin typeface="Avenir"/>
                <a:ea typeface="Avenir"/>
                <a:cs typeface="Avenir"/>
                <a:sym typeface="Avenir Roman"/>
              </a:defRPr>
            </a:pPr>
            <a:r>
              <a:rPr lang="en-CA" dirty="0">
                <a:latin typeface="Georgia" panose="02040502050405020303" pitchFamily="18" charset="0"/>
                <a:ea typeface="Avenir"/>
                <a:cs typeface="Avenir"/>
              </a:rPr>
              <a:t>“</a:t>
            </a:r>
            <a:r>
              <a:rPr lang="en-US" dirty="0">
                <a:latin typeface="Georgia" panose="02040502050405020303" pitchFamily="18" charset="0"/>
                <a:ea typeface="Avenir"/>
                <a:cs typeface="Avenir"/>
              </a:rPr>
              <a:t>It is in the encounter with people, welcoming them, journeying with them, and entering their homes, that he realizes the meaning of his vision: no human being is unworthy in the eyes of God, and the difference established by election does not imply exclusive preference but service and witnessing of a universal breadth.” </a:t>
            </a:r>
            <a:r>
              <a:rPr lang="en-CA" dirty="0">
                <a:latin typeface="Georgia" panose="02040502050405020303" pitchFamily="18" charset="0"/>
                <a:ea typeface="Avenir"/>
                <a:cs typeface="Avenir"/>
              </a:rPr>
              <a:t>(PD, 23)</a:t>
            </a:r>
          </a:p>
        </p:txBody>
      </p:sp>
      <p:sp>
        <p:nvSpPr>
          <p:cNvPr id="390" name="Google Shape;304;p25"/>
          <p:cNvSpPr txBox="1">
            <a:spLocks noGrp="1"/>
          </p:cNvSpPr>
          <p:nvPr>
            <p:ph type="sldNum" sz="quarter" idx="2"/>
          </p:nvPr>
        </p:nvSpPr>
        <p:spPr>
          <a:xfrm>
            <a:off x="11689827" y="6247782"/>
            <a:ext cx="411373" cy="4093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21</a:t>
            </a:fld>
            <a:endParaRPr/>
          </a:p>
        </p:txBody>
      </p:sp>
      <p:sp>
        <p:nvSpPr>
          <p:cNvPr id="392" name="Google Shape;306;p25"/>
          <p:cNvSpPr/>
          <p:nvPr/>
        </p:nvSpPr>
        <p:spPr>
          <a:xfrm>
            <a:off x="7881490" y="6513282"/>
            <a:ext cx="2247601" cy="1"/>
          </a:xfrm>
          <a:prstGeom prst="line">
            <a:avLst/>
          </a:prstGeom>
          <a:ln w="28575">
            <a:solidFill>
              <a:schemeClr val="accent1"/>
            </a:solidFill>
            <a:prstDash val="dot"/>
          </a:ln>
        </p:spPr>
        <p:txBody>
          <a:bodyPr lIns="60959" rIns="60959"/>
          <a:lstStyle/>
          <a:p>
            <a:endParaRPr sz="2400"/>
          </a:p>
        </p:txBody>
      </p:sp>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20143" r="16513"/>
          <a:stretch/>
        </p:blipFill>
        <p:spPr>
          <a:xfrm>
            <a:off x="-429802" y="-24416"/>
            <a:ext cx="6539347" cy="6882416"/>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diagram&#10;&#10;Description automatically generated">
            <a:extLst>
              <a:ext uri="{FF2B5EF4-FFF2-40B4-BE49-F238E27FC236}">
                <a16:creationId xmlns:a16="http://schemas.microsoft.com/office/drawing/2014/main" id="{FD22EA7C-882E-8276-46F6-83F415CE574D}"/>
              </a:ext>
            </a:extLst>
          </p:cNvPr>
          <p:cNvPicPr>
            <a:picLocks noChangeAspect="1"/>
          </p:cNvPicPr>
          <p:nvPr/>
        </p:nvPicPr>
        <p:blipFill>
          <a:blip r:embed="rId2"/>
          <a:stretch>
            <a:fillRect/>
          </a:stretch>
        </p:blipFill>
        <p:spPr>
          <a:xfrm>
            <a:off x="1219199" y="863599"/>
            <a:ext cx="10547623" cy="5548489"/>
          </a:xfrm>
          <a:prstGeom prst="rect">
            <a:avLst/>
          </a:prstGeom>
        </p:spPr>
      </p:pic>
      <p:pic>
        <p:nvPicPr>
          <p:cNvPr id="7" name="Picture 6" descr="A close up of a colorful fabric&#10;&#10;Description automatically generated">
            <a:extLst>
              <a:ext uri="{FF2B5EF4-FFF2-40B4-BE49-F238E27FC236}">
                <a16:creationId xmlns:a16="http://schemas.microsoft.com/office/drawing/2014/main" id="{A3542B0D-A4A1-30E4-A737-54F3CF505C18}"/>
              </a:ext>
            </a:extLst>
          </p:cNvPr>
          <p:cNvPicPr>
            <a:picLocks noChangeAspect="1"/>
          </p:cNvPicPr>
          <p:nvPr/>
        </p:nvPicPr>
        <p:blipFill>
          <a:blip r:embed="rId3"/>
          <a:stretch>
            <a:fillRect/>
          </a:stretch>
        </p:blipFill>
        <p:spPr>
          <a:xfrm>
            <a:off x="0" y="6858000"/>
            <a:ext cx="12192000" cy="1138843"/>
          </a:xfrm>
          <a:prstGeom prst="rect">
            <a:avLst/>
          </a:prstGeom>
        </p:spPr>
      </p:pic>
      <p:pic>
        <p:nvPicPr>
          <p:cNvPr id="10" name="Picture 9" descr="A close up of a colorful fabric&#10;&#10;Description automatically generated">
            <a:extLst>
              <a:ext uri="{FF2B5EF4-FFF2-40B4-BE49-F238E27FC236}">
                <a16:creationId xmlns:a16="http://schemas.microsoft.com/office/drawing/2014/main" id="{F840E459-012A-D446-B641-CF04D820555C}"/>
              </a:ext>
            </a:extLst>
          </p:cNvPr>
          <p:cNvPicPr>
            <a:picLocks noChangeAspect="1"/>
          </p:cNvPicPr>
          <p:nvPr/>
        </p:nvPicPr>
        <p:blipFill>
          <a:blip r:embed="rId3"/>
          <a:stretch>
            <a:fillRect/>
          </a:stretch>
        </p:blipFill>
        <p:spPr>
          <a:xfrm>
            <a:off x="0" y="-1217866"/>
            <a:ext cx="12192000" cy="1138843"/>
          </a:xfrm>
          <a:prstGeom prst="rect">
            <a:avLst/>
          </a:prstGeom>
        </p:spPr>
      </p:pic>
    </p:spTree>
    <p:extLst>
      <p:ext uri="{BB962C8B-B14F-4D97-AF65-F5344CB8AC3E}">
        <p14:creationId xmlns:p14="http://schemas.microsoft.com/office/powerpoint/2010/main" val="2212493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315392-60C5-C70E-C461-DA38BD659FE5}"/>
              </a:ext>
            </a:extLst>
          </p:cNvPr>
          <p:cNvPicPr>
            <a:picLocks noChangeAspect="1"/>
          </p:cNvPicPr>
          <p:nvPr/>
        </p:nvPicPr>
        <p:blipFill>
          <a:blip r:embed="rId2"/>
          <a:stretch>
            <a:fillRect/>
          </a:stretch>
        </p:blipFill>
        <p:spPr>
          <a:xfrm>
            <a:off x="602796" y="1315287"/>
            <a:ext cx="10643809" cy="4227425"/>
          </a:xfrm>
          <a:prstGeom prst="rect">
            <a:avLst/>
          </a:prstGeom>
        </p:spPr>
      </p:pic>
    </p:spTree>
    <p:extLst>
      <p:ext uri="{BB962C8B-B14F-4D97-AF65-F5344CB8AC3E}">
        <p14:creationId xmlns:p14="http://schemas.microsoft.com/office/powerpoint/2010/main" val="521603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Google Shape;150;p5"/>
          <p:cNvSpPr txBox="1">
            <a:spLocks noGrp="1"/>
          </p:cNvSpPr>
          <p:nvPr>
            <p:ph type="title"/>
          </p:nvPr>
        </p:nvSpPr>
        <p:spPr>
          <a:xfrm>
            <a:off x="1017664" y="745036"/>
            <a:ext cx="10424581" cy="1143001"/>
          </a:xfrm>
          <a:prstGeom prst="rect">
            <a:avLst/>
          </a:prstGeom>
        </p:spPr>
        <p:txBody>
          <a:bodyPr>
            <a:normAutofit/>
          </a:bodyPr>
          <a:lstStyle>
            <a:lvl1pPr>
              <a:defRPr b="0">
                <a:latin typeface="Avenir"/>
                <a:ea typeface="Avenir"/>
                <a:cs typeface="Avenir"/>
                <a:sym typeface="Avenir Roman"/>
              </a:defRPr>
            </a:lvl1pPr>
          </a:lstStyle>
          <a:p>
            <a:r>
              <a:rPr lang="fr-FR" dirty="0">
                <a:solidFill>
                  <a:srgbClr val="F28E00"/>
                </a:solidFill>
                <a:latin typeface="Georgia" panose="02040502050405020303" pitchFamily="18" charset="0"/>
              </a:rPr>
              <a:t>The Challenge of </a:t>
            </a:r>
            <a:r>
              <a:rPr lang="fr-FR" dirty="0" err="1">
                <a:solidFill>
                  <a:srgbClr val="F28E00"/>
                </a:solidFill>
                <a:latin typeface="Georgia" panose="02040502050405020303" pitchFamily="18" charset="0"/>
              </a:rPr>
              <a:t>Synodality</a:t>
            </a:r>
            <a:endParaRPr dirty="0">
              <a:solidFill>
                <a:srgbClr val="F28E00"/>
              </a:solidFill>
              <a:latin typeface="Georgia" panose="02040502050405020303" pitchFamily="18" charset="0"/>
            </a:endParaRPr>
          </a:p>
        </p:txBody>
      </p:sp>
      <p:sp>
        <p:nvSpPr>
          <p:cNvPr id="286" name="Google Shape;151;p5"/>
          <p:cNvSpPr txBox="1">
            <a:spLocks noGrp="1"/>
          </p:cNvSpPr>
          <p:nvPr>
            <p:ph type="body" idx="1"/>
          </p:nvPr>
        </p:nvSpPr>
        <p:spPr>
          <a:xfrm>
            <a:off x="2" y="1832194"/>
            <a:ext cx="11868149" cy="4854357"/>
          </a:xfrm>
          <a:prstGeom prst="rect">
            <a:avLst/>
          </a:prstGeom>
        </p:spPr>
        <p:txBody>
          <a:bodyPr anchor="ctr"/>
          <a:lstStyle/>
          <a:p>
            <a:pPr marL="0" indent="203195" algn="just">
              <a:buClr>
                <a:schemeClr val="accent1"/>
              </a:buClr>
              <a:buNone/>
              <a:defRPr sz="2200" i="1">
                <a:latin typeface="+mn-lt"/>
                <a:ea typeface="+mn-ea"/>
                <a:cs typeface="+mn-cs"/>
                <a:sym typeface="Arial"/>
              </a:defRPr>
            </a:pPr>
            <a:r>
              <a:rPr lang="en-US" sz="2933" i="1" dirty="0">
                <a:latin typeface="Georgia" panose="02040502050405020303" pitchFamily="18" charset="0"/>
              </a:rPr>
              <a:t>“What the Lord is asking of us is already in some sense present in the very word “Synod.” Journeying together </a:t>
            </a:r>
            <a:r>
              <a:rPr lang="mr-IN" sz="2933" i="1" dirty="0">
                <a:latin typeface="Georgia" panose="02040502050405020303" pitchFamily="18" charset="0"/>
              </a:rPr>
              <a:t>–</a:t>
            </a:r>
            <a:r>
              <a:rPr lang="en-US" sz="2933" i="1" dirty="0">
                <a:latin typeface="Georgia" panose="02040502050405020303" pitchFamily="18" charset="0"/>
              </a:rPr>
              <a:t> laity, pastors, the Bishop of Rome </a:t>
            </a:r>
            <a:r>
              <a:rPr lang="mr-IN" sz="2933" i="1" dirty="0">
                <a:latin typeface="Georgia" panose="02040502050405020303" pitchFamily="18" charset="0"/>
              </a:rPr>
              <a:t>–</a:t>
            </a:r>
            <a:r>
              <a:rPr lang="en-US" sz="2933" i="1" dirty="0">
                <a:latin typeface="Georgia" panose="02040502050405020303" pitchFamily="18" charset="0"/>
              </a:rPr>
              <a:t> is an easy concept to put into words, but not so easy to put into practice.” </a:t>
            </a:r>
          </a:p>
          <a:p>
            <a:pPr marL="203195" indent="0" algn="r">
              <a:buNone/>
              <a:defRPr/>
            </a:pPr>
            <a:endParaRPr lang="en-US" sz="3200" dirty="0">
              <a:latin typeface="Georgia" panose="02040502050405020303" pitchFamily="18" charset="0"/>
              <a:cs typeface="Avenir Book"/>
            </a:endParaRPr>
          </a:p>
          <a:p>
            <a:pPr marL="0" indent="203195" algn="r">
              <a:buClr>
                <a:schemeClr val="accent1"/>
              </a:buClr>
              <a:buNone/>
              <a:defRPr/>
            </a:pPr>
            <a:r>
              <a:rPr lang="en-US" sz="1467" i="1" dirty="0">
                <a:latin typeface="Georgia" panose="02040502050405020303" pitchFamily="18" charset="0"/>
              </a:rPr>
              <a:t>Pope Francis, Address at the </a:t>
            </a:r>
            <a:r>
              <a:rPr lang="en-US" sz="1467" i="1" dirty="0">
                <a:latin typeface="Georgia" panose="02040502050405020303" pitchFamily="18" charset="0"/>
                <a:hlinkClick r:id="" action="ppaction://noaction"/>
              </a:rPr>
              <a:t>Ceremony Commemorating the 50th Anniversary </a:t>
            </a:r>
          </a:p>
          <a:p>
            <a:pPr marL="0" indent="203195" algn="r">
              <a:buClr>
                <a:schemeClr val="accent1"/>
              </a:buClr>
              <a:buNone/>
              <a:defRPr/>
            </a:pPr>
            <a:r>
              <a:rPr lang="en-US" sz="1467" i="1" dirty="0">
                <a:latin typeface="Georgia" panose="02040502050405020303" pitchFamily="18" charset="0"/>
                <a:hlinkClick r:id="" action="ppaction://noaction"/>
              </a:rPr>
              <a:t>of the Institution of the Synod of Bishops</a:t>
            </a:r>
            <a:r>
              <a:rPr lang="en-US" sz="1467" i="1" dirty="0">
                <a:latin typeface="Georgia" panose="02040502050405020303" pitchFamily="18" charset="0"/>
              </a:rPr>
              <a:t>, </a:t>
            </a:r>
          </a:p>
          <a:p>
            <a:pPr marL="0" indent="203195" algn="r">
              <a:buClr>
                <a:schemeClr val="accent1"/>
              </a:buClr>
              <a:buNone/>
              <a:defRPr/>
            </a:pPr>
            <a:r>
              <a:rPr lang="en-US" sz="1467" i="1" dirty="0">
                <a:latin typeface="Georgia" panose="02040502050405020303" pitchFamily="18" charset="0"/>
              </a:rPr>
              <a:t>October 17 2015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Google Shape;164;p7"/>
          <p:cNvSpPr txBox="1">
            <a:spLocks noGrp="1"/>
          </p:cNvSpPr>
          <p:nvPr>
            <p:ph type="sldNum" sz="quarter" idx="2"/>
          </p:nvPr>
        </p:nvSpPr>
        <p:spPr>
          <a:xfrm>
            <a:off x="11783976" y="6293838"/>
            <a:ext cx="317224" cy="35948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a:t>
            </a:fld>
            <a:endParaRPr/>
          </a:p>
        </p:txBody>
      </p:sp>
      <p:sp>
        <p:nvSpPr>
          <p:cNvPr id="298" name="Google Shape;165;p7"/>
          <p:cNvSpPr txBox="1"/>
          <p:nvPr/>
        </p:nvSpPr>
        <p:spPr>
          <a:xfrm>
            <a:off x="11369600" y="6288938"/>
            <a:ext cx="731601" cy="3692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99" tIns="121899" rIns="121899" bIns="121899" anchor="ctr">
            <a:spAutoFit/>
          </a:bodyPr>
          <a:lstStyle>
            <a:lvl1pPr algn="r">
              <a:defRPr sz="600">
                <a:solidFill>
                  <a:srgbClr val="858585"/>
                </a:solidFill>
                <a:latin typeface="Helvetica Neue"/>
                <a:ea typeface="Helvetica Neue"/>
                <a:cs typeface="Helvetica Neue"/>
                <a:sym typeface="Helvetica Neue"/>
              </a:defRPr>
            </a:lvl1pPr>
          </a:lstStyle>
          <a:p>
            <a:r>
              <a:rPr sz="800"/>
              <a:t>7</a:t>
            </a:r>
          </a:p>
        </p:txBody>
      </p:sp>
      <p:pic>
        <p:nvPicPr>
          <p:cNvPr id="6" name="Picture 1" descr="Screen Shot 2021-09-15 at 1.16.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324" y="305110"/>
            <a:ext cx="9437705" cy="6247781"/>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Google Shape;171;p8"/>
          <p:cNvSpPr txBox="1">
            <a:spLocks noGrp="1"/>
          </p:cNvSpPr>
          <p:nvPr>
            <p:ph type="sldNum" sz="quarter" idx="2"/>
          </p:nvPr>
        </p:nvSpPr>
        <p:spPr>
          <a:xfrm>
            <a:off x="11783976" y="6293838"/>
            <a:ext cx="317224" cy="35948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sp>
        <p:nvSpPr>
          <p:cNvPr id="302" name="Google Shape;172;p8"/>
          <p:cNvSpPr txBox="1">
            <a:spLocks noGrp="1"/>
          </p:cNvSpPr>
          <p:nvPr>
            <p:ph type="title"/>
          </p:nvPr>
        </p:nvSpPr>
        <p:spPr>
          <a:xfrm>
            <a:off x="-16853" y="353318"/>
            <a:ext cx="12191836" cy="1321039"/>
          </a:xfrm>
          <a:prstGeom prst="rect">
            <a:avLst/>
          </a:prstGeom>
        </p:spPr>
        <p:txBody>
          <a:bodyPr anchor="ctr">
            <a:normAutofit/>
          </a:bodyPr>
          <a:lstStyle>
            <a:lvl1pPr>
              <a:defRPr sz="3200" b="0">
                <a:latin typeface="Avenir"/>
                <a:ea typeface="Avenir"/>
                <a:cs typeface="Avenir"/>
                <a:sym typeface="Avenir Roman"/>
              </a:defRPr>
            </a:lvl1pPr>
          </a:lstStyle>
          <a:p>
            <a:r>
              <a:rPr lang="en-GB" sz="5867" dirty="0">
                <a:latin typeface="Georgia" panose="02040502050405020303" pitchFamily="18" charset="0"/>
              </a:rPr>
              <a:t>The aim of the Synod</a:t>
            </a:r>
            <a:endParaRPr sz="5867" dirty="0">
              <a:latin typeface="Georgia" panose="02040502050405020303" pitchFamily="18" charset="0"/>
            </a:endParaRPr>
          </a:p>
        </p:txBody>
      </p:sp>
      <p:sp>
        <p:nvSpPr>
          <p:cNvPr id="303" name="Google Shape;173;p8"/>
          <p:cNvSpPr txBox="1">
            <a:spLocks noGrp="1"/>
          </p:cNvSpPr>
          <p:nvPr>
            <p:ph type="body" sz="half" idx="1"/>
          </p:nvPr>
        </p:nvSpPr>
        <p:spPr>
          <a:xfrm>
            <a:off x="-16853" y="2581253"/>
            <a:ext cx="12291356" cy="2976145"/>
          </a:xfrm>
          <a:prstGeom prst="rect">
            <a:avLst/>
          </a:prstGeom>
        </p:spPr>
        <p:txBody>
          <a:bodyPr anchor="ctr">
            <a:normAutofit fontScale="92500" lnSpcReduction="20000"/>
          </a:bodyPr>
          <a:lstStyle/>
          <a:p>
            <a:r>
              <a:rPr lang="en-GB" sz="4267" b="1" dirty="0">
                <a:latin typeface="Georgia" panose="02040502050405020303" pitchFamily="18" charset="0"/>
                <a:cs typeface="Avenir Black"/>
              </a:rPr>
              <a:t>To learn </a:t>
            </a:r>
            <a:r>
              <a:rPr lang="en-GB" sz="4267" b="1" dirty="0" err="1">
                <a:latin typeface="Georgia" panose="02040502050405020303" pitchFamily="18" charset="0"/>
                <a:cs typeface="Avenir Black"/>
              </a:rPr>
              <a:t>synodality</a:t>
            </a:r>
            <a:endParaRPr lang="en-GB" sz="4267" b="1" dirty="0">
              <a:latin typeface="Georgia" panose="02040502050405020303" pitchFamily="18" charset="0"/>
              <a:cs typeface="Avenir Black"/>
            </a:endParaRPr>
          </a:p>
          <a:p>
            <a:r>
              <a:rPr lang="en-GB" i="1" dirty="0">
                <a:latin typeface="Georgia" panose="02040502050405020303" pitchFamily="18" charset="0"/>
                <a:cs typeface="Avenir Book"/>
              </a:rPr>
              <a:t>Reread and Practice</a:t>
            </a:r>
          </a:p>
          <a:p>
            <a:endParaRPr lang="en-GB" i="1" dirty="0">
              <a:latin typeface="Georgia" panose="02040502050405020303" pitchFamily="18" charset="0"/>
              <a:cs typeface="Avenir Book"/>
            </a:endParaRPr>
          </a:p>
          <a:p>
            <a:pPr marL="660383" indent="-457189">
              <a:buFont typeface="Wingdings" pitchFamily="2" charset="2"/>
              <a:buChar char="à"/>
            </a:pPr>
            <a:r>
              <a:rPr lang="en-GB" sz="3733" b="1" dirty="0">
                <a:latin typeface="Georgia" panose="02040502050405020303" pitchFamily="18" charset="0"/>
                <a:cs typeface="Avenir Black"/>
              </a:rPr>
              <a:t>The </a:t>
            </a:r>
            <a:r>
              <a:rPr lang="en-GB" sz="3733" b="1" dirty="0" err="1">
                <a:latin typeface="Georgia" panose="02040502050405020303" pitchFamily="18" charset="0"/>
                <a:cs typeface="Avenir Black"/>
              </a:rPr>
              <a:t>Synodal</a:t>
            </a:r>
            <a:r>
              <a:rPr lang="en-GB" sz="3733" b="1" dirty="0">
                <a:latin typeface="Georgia" panose="02040502050405020303" pitchFamily="18" charset="0"/>
                <a:cs typeface="Avenir Black"/>
              </a:rPr>
              <a:t> conversion of the Church</a:t>
            </a:r>
          </a:p>
          <a:p>
            <a:pPr marL="203195" indent="0"/>
            <a:r>
              <a:rPr lang="en-GB" sz="3733" i="1" dirty="0">
                <a:latin typeface="Georgia" panose="02040502050405020303" pitchFamily="18" charset="0"/>
                <a:cs typeface="Avenir Book"/>
              </a:rPr>
              <a:t>Putting into practice the </a:t>
            </a:r>
            <a:r>
              <a:rPr lang="en-GB" sz="3733" i="1" dirty="0" err="1">
                <a:latin typeface="Georgia" panose="02040502050405020303" pitchFamily="18" charset="0"/>
                <a:cs typeface="Avenir Book"/>
              </a:rPr>
              <a:t>Synodal</a:t>
            </a:r>
            <a:r>
              <a:rPr lang="en-GB" sz="3733" i="1" dirty="0">
                <a:latin typeface="Georgia" panose="02040502050405020303" pitchFamily="18" charset="0"/>
                <a:cs typeface="Avenir Book"/>
              </a:rPr>
              <a:t> nature </a:t>
            </a:r>
            <a:br>
              <a:rPr lang="en-GB" sz="3733" i="1" dirty="0">
                <a:latin typeface="Georgia" panose="02040502050405020303" pitchFamily="18" charset="0"/>
                <a:cs typeface="Avenir Book"/>
              </a:rPr>
            </a:br>
            <a:r>
              <a:rPr lang="en-GB" sz="3733" i="1" dirty="0">
                <a:latin typeface="Georgia" panose="02040502050405020303" pitchFamily="18" charset="0"/>
                <a:cs typeface="Avenir Book"/>
              </a:rPr>
              <a:t>of the entire Church</a:t>
            </a:r>
            <a:endParaRPr lang="en-GB" b="1" dirty="0">
              <a:latin typeface="Georgia" panose="02040502050405020303" pitchFamily="18"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 name="Google Shape;178;p9" descr="Google Shape;178;p9"/>
          <p:cNvPicPr>
            <a:picLocks noChangeAspect="1"/>
          </p:cNvPicPr>
          <p:nvPr/>
        </p:nvPicPr>
        <p:blipFill>
          <a:blip r:embed="rId2"/>
          <a:stretch>
            <a:fillRect/>
          </a:stretch>
        </p:blipFill>
        <p:spPr>
          <a:xfrm>
            <a:off x="5021519" y="261219"/>
            <a:ext cx="6911653" cy="5816448"/>
          </a:xfrm>
          <a:prstGeom prst="rect">
            <a:avLst/>
          </a:prstGeom>
          <a:ln w="12700">
            <a:miter lim="400000"/>
          </a:ln>
        </p:spPr>
      </p:pic>
      <p:sp>
        <p:nvSpPr>
          <p:cNvPr id="306" name="Google Shape;179;p9"/>
          <p:cNvSpPr txBox="1">
            <a:spLocks noGrp="1"/>
          </p:cNvSpPr>
          <p:nvPr>
            <p:ph type="body" sz="half" idx="1"/>
          </p:nvPr>
        </p:nvSpPr>
        <p:spPr>
          <a:xfrm>
            <a:off x="250416" y="534805"/>
            <a:ext cx="5822003" cy="4989200"/>
          </a:xfrm>
          <a:prstGeom prst="rect">
            <a:avLst/>
          </a:prstGeom>
        </p:spPr>
        <p:txBody>
          <a:bodyPr anchor="ctr"/>
          <a:lstStyle/>
          <a:p>
            <a:pPr marL="0" indent="0" defTabSz="1133826">
              <a:buSzTx/>
              <a:buNone/>
              <a:defRPr sz="2790">
                <a:latin typeface="Avenir"/>
                <a:ea typeface="Avenir"/>
                <a:cs typeface="Avenir"/>
                <a:sym typeface="Avenir Roman"/>
              </a:defRPr>
            </a:pPr>
            <a:r>
              <a:rPr lang="en-GB" sz="3733" dirty="0">
                <a:latin typeface="Georgia" panose="02040502050405020303" pitchFamily="18" charset="0"/>
                <a:ea typeface="Avenir"/>
                <a:cs typeface="Avenir"/>
              </a:rPr>
              <a:t>Communion, Participation </a:t>
            </a:r>
            <a:br>
              <a:rPr lang="en-GB" sz="3733" dirty="0">
                <a:latin typeface="Georgia" panose="02040502050405020303" pitchFamily="18" charset="0"/>
                <a:ea typeface="Avenir"/>
                <a:cs typeface="Avenir"/>
              </a:rPr>
            </a:br>
            <a:r>
              <a:rPr lang="en-GB" sz="3733" dirty="0">
                <a:latin typeface="Georgia" panose="02040502050405020303" pitchFamily="18" charset="0"/>
                <a:ea typeface="Avenir"/>
                <a:cs typeface="Avenir"/>
              </a:rPr>
              <a:t>and Mission </a:t>
            </a:r>
          </a:p>
          <a:p>
            <a:pPr marL="0" indent="0" defTabSz="1133826">
              <a:buSzTx/>
              <a:buNone/>
              <a:defRPr sz="2790">
                <a:latin typeface="Avenir"/>
                <a:ea typeface="Avenir"/>
                <a:cs typeface="Avenir"/>
                <a:sym typeface="Avenir Roman"/>
              </a:defRPr>
            </a:pPr>
            <a:r>
              <a:rPr dirty="0">
                <a:latin typeface="Georgia" panose="02040502050405020303" pitchFamily="18" charset="0"/>
              </a:rPr>
              <a:t>- </a:t>
            </a:r>
          </a:p>
          <a:p>
            <a:pPr marL="0" indent="0" defTabSz="1133826">
              <a:buSzTx/>
              <a:buNone/>
              <a:defRPr sz="2325">
                <a:latin typeface="Avenir"/>
                <a:ea typeface="Avenir"/>
                <a:cs typeface="Avenir"/>
                <a:sym typeface="Avenir Roman"/>
              </a:defRPr>
            </a:pPr>
            <a:r>
              <a:rPr lang="en-GB" sz="3100" dirty="0">
                <a:latin typeface="Georgia" panose="02040502050405020303" pitchFamily="18" charset="0"/>
                <a:ea typeface="Avenir"/>
                <a:cs typeface="Avenir"/>
              </a:rPr>
              <a:t>3 indispensable keys </a:t>
            </a:r>
          </a:p>
          <a:p>
            <a:pPr marL="0" indent="0" defTabSz="1133826">
              <a:buSzTx/>
              <a:buNone/>
              <a:defRPr sz="2325">
                <a:latin typeface="Avenir"/>
                <a:ea typeface="Avenir"/>
                <a:cs typeface="Avenir"/>
                <a:sym typeface="Avenir Roman"/>
              </a:defRPr>
            </a:pPr>
            <a:r>
              <a:rPr lang="en-GB" sz="3100" dirty="0">
                <a:latin typeface="Georgia" panose="02040502050405020303" pitchFamily="18" charset="0"/>
                <a:ea typeface="Avenir"/>
                <a:cs typeface="Avenir"/>
              </a:rPr>
              <a:t>at the heart </a:t>
            </a:r>
            <a:br>
              <a:rPr lang="en-GB" sz="3100" dirty="0">
                <a:latin typeface="Georgia" panose="02040502050405020303" pitchFamily="18" charset="0"/>
                <a:ea typeface="Avenir"/>
                <a:cs typeface="Avenir"/>
              </a:rPr>
            </a:br>
            <a:r>
              <a:rPr lang="en-GB" sz="3100" dirty="0">
                <a:latin typeface="Georgia" panose="02040502050405020303" pitchFamily="18" charset="0"/>
                <a:ea typeface="Avenir"/>
                <a:cs typeface="Avenir"/>
              </a:rPr>
              <a:t>of a </a:t>
            </a:r>
            <a:r>
              <a:rPr lang="en-GB" sz="3100" dirty="0" err="1">
                <a:latin typeface="Georgia" panose="02040502050405020303" pitchFamily="18" charset="0"/>
                <a:ea typeface="Avenir"/>
                <a:cs typeface="Avenir"/>
              </a:rPr>
              <a:t>Synodal</a:t>
            </a:r>
            <a:r>
              <a:rPr lang="en-GB" sz="3100" dirty="0">
                <a:latin typeface="Georgia" panose="02040502050405020303" pitchFamily="18" charset="0"/>
                <a:ea typeface="Avenir"/>
                <a:cs typeface="Avenir"/>
              </a:rPr>
              <a:t> Church</a:t>
            </a:r>
          </a:p>
        </p:txBody>
      </p:sp>
      <p:sp>
        <p:nvSpPr>
          <p:cNvPr id="307" name="Google Shape;180;p9"/>
          <p:cNvSpPr txBox="1">
            <a:spLocks noGrp="1"/>
          </p:cNvSpPr>
          <p:nvPr>
            <p:ph type="sldNum" sz="quarter" idx="2"/>
          </p:nvPr>
        </p:nvSpPr>
        <p:spPr>
          <a:xfrm>
            <a:off x="11765146" y="6247782"/>
            <a:ext cx="336055" cy="4093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a:p>
        </p:txBody>
      </p:sp>
      <p:sp>
        <p:nvSpPr>
          <p:cNvPr id="308" name="Google Shape;181;p9"/>
          <p:cNvSpPr/>
          <p:nvPr/>
        </p:nvSpPr>
        <p:spPr>
          <a:xfrm>
            <a:off x="1754578" y="5936856"/>
            <a:ext cx="3038401" cy="1"/>
          </a:xfrm>
          <a:prstGeom prst="line">
            <a:avLst/>
          </a:prstGeom>
          <a:ln w="28575">
            <a:solidFill>
              <a:schemeClr val="accent1"/>
            </a:solidFill>
            <a:prstDash val="dot"/>
          </a:ln>
        </p:spPr>
        <p:txBody>
          <a:bodyPr lIns="60959" rIns="60959"/>
          <a:lstStyle/>
          <a:p>
            <a:endParaRPr sz="240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Google Shape;192;p11"/>
          <p:cNvSpPr txBox="1">
            <a:spLocks noGrp="1"/>
          </p:cNvSpPr>
          <p:nvPr>
            <p:ph type="title"/>
          </p:nvPr>
        </p:nvSpPr>
        <p:spPr>
          <a:xfrm>
            <a:off x="415599" y="593368"/>
            <a:ext cx="11360803" cy="763601"/>
          </a:xfrm>
          <a:prstGeom prst="rect">
            <a:avLst/>
          </a:prstGeom>
        </p:spPr>
        <p:txBody>
          <a:bodyPr>
            <a:normAutofit/>
          </a:bodyPr>
          <a:lstStyle>
            <a:lvl1pPr defTabSz="640079">
              <a:defRPr sz="2240" b="0">
                <a:latin typeface="Avenir"/>
                <a:ea typeface="Avenir"/>
                <a:cs typeface="Avenir"/>
                <a:sym typeface="Avenir Roman"/>
              </a:defRPr>
            </a:lvl1pPr>
          </a:lstStyle>
          <a:p>
            <a:r>
              <a:rPr lang="en-GB" sz="3200" dirty="0">
                <a:solidFill>
                  <a:srgbClr val="F28E00"/>
                </a:solidFill>
                <a:latin typeface="Georgia" panose="02040502050405020303" pitchFamily="18" charset="0"/>
              </a:rPr>
              <a:t>From an event to a process</a:t>
            </a:r>
            <a:endParaRPr sz="3200" dirty="0">
              <a:solidFill>
                <a:srgbClr val="F28E00"/>
              </a:solidFill>
              <a:latin typeface="Georgia" panose="02040502050405020303" pitchFamily="18" charset="0"/>
            </a:endParaRPr>
          </a:p>
        </p:txBody>
      </p:sp>
      <p:sp>
        <p:nvSpPr>
          <p:cNvPr id="314" name="Google Shape;193;p11"/>
          <p:cNvSpPr txBox="1">
            <a:spLocks noGrp="1"/>
          </p:cNvSpPr>
          <p:nvPr>
            <p:ph type="body" idx="1"/>
          </p:nvPr>
        </p:nvSpPr>
        <p:spPr>
          <a:xfrm>
            <a:off x="415599" y="1536633"/>
            <a:ext cx="11360803" cy="4555200"/>
          </a:xfrm>
          <a:prstGeom prst="rect">
            <a:avLst/>
          </a:prstGeom>
        </p:spPr>
        <p:txBody>
          <a:bodyPr anchor="ctr"/>
          <a:lstStyle/>
          <a:p>
            <a:pPr>
              <a:buSzPts val="2200"/>
              <a:buFont typeface="Helvetica"/>
              <a:buChar char="⮚"/>
              <a:defRPr sz="2200">
                <a:latin typeface="Avenir"/>
                <a:ea typeface="Avenir"/>
                <a:cs typeface="Avenir"/>
                <a:sym typeface="Avenir Roman"/>
              </a:defRPr>
            </a:pPr>
            <a:r>
              <a:rPr lang="en-GB" sz="2933" dirty="0">
                <a:latin typeface="Georgia" panose="02040502050405020303" pitchFamily="18" charset="0"/>
                <a:cs typeface="Avenir Book"/>
              </a:rPr>
              <a:t>What’s new in </a:t>
            </a:r>
            <a:r>
              <a:rPr lang="en-GB" sz="2933" i="1" dirty="0" err="1">
                <a:latin typeface="Georgia" panose="02040502050405020303" pitchFamily="18" charset="0"/>
                <a:cs typeface="Avenir Book"/>
              </a:rPr>
              <a:t>Episcopalis</a:t>
            </a:r>
            <a:r>
              <a:rPr lang="en-GB" sz="2933" i="1" dirty="0">
                <a:latin typeface="Georgia" panose="02040502050405020303" pitchFamily="18" charset="0"/>
                <a:cs typeface="Avenir Book"/>
              </a:rPr>
              <a:t> </a:t>
            </a:r>
            <a:r>
              <a:rPr lang="en-GB" sz="2933" i="1" dirty="0" err="1">
                <a:latin typeface="Georgia" panose="02040502050405020303" pitchFamily="18" charset="0"/>
                <a:cs typeface="Avenir Book"/>
              </a:rPr>
              <a:t>Communio</a:t>
            </a:r>
            <a:r>
              <a:rPr dirty="0">
                <a:latin typeface="Georgia" panose="02040502050405020303" pitchFamily="18" charset="0"/>
              </a:rPr>
              <a:t>:</a:t>
            </a:r>
          </a:p>
          <a:p>
            <a:pPr marL="0" indent="203195" algn="ctr">
              <a:buNone/>
              <a:defRPr>
                <a:latin typeface="Avenir"/>
                <a:ea typeface="Avenir"/>
                <a:cs typeface="Avenir"/>
                <a:sym typeface="Avenir Roman"/>
              </a:defRPr>
            </a:pPr>
            <a:endParaRPr dirty="0">
              <a:latin typeface="Georgia" panose="02040502050405020303" pitchFamily="18" charset="0"/>
            </a:endParaRPr>
          </a:p>
          <a:p>
            <a:pPr marL="110064" indent="0" algn="ctr">
              <a:buNone/>
            </a:pPr>
            <a:r>
              <a:rPr lang="en-GB" sz="2933" dirty="0">
                <a:latin typeface="Georgia" panose="02040502050405020303" pitchFamily="18" charset="0"/>
                <a:cs typeface="Avenir Book"/>
              </a:rPr>
              <a:t>Article 4: </a:t>
            </a:r>
            <a:r>
              <a:rPr lang="en-GB" sz="2933" i="1" dirty="0">
                <a:latin typeface="Georgia" panose="02040502050405020303" pitchFamily="18" charset="0"/>
                <a:cs typeface="Avenir Book"/>
              </a:rPr>
              <a:t>Phases of the </a:t>
            </a:r>
            <a:r>
              <a:rPr lang="en-GB" sz="2933" i="1" dirty="0" err="1">
                <a:latin typeface="Georgia" panose="02040502050405020303" pitchFamily="18" charset="0"/>
                <a:cs typeface="Avenir Book"/>
              </a:rPr>
              <a:t>Synodal</a:t>
            </a:r>
            <a:r>
              <a:rPr lang="en-GB" sz="2933" i="1" dirty="0">
                <a:latin typeface="Georgia" panose="02040502050405020303" pitchFamily="18" charset="0"/>
                <a:cs typeface="Avenir Book"/>
              </a:rPr>
              <a:t> Assembly</a:t>
            </a:r>
            <a:endParaRPr lang="en-GB" sz="2933" dirty="0">
              <a:latin typeface="Georgia" panose="02040502050405020303" pitchFamily="18" charset="0"/>
              <a:cs typeface="Avenir Book"/>
            </a:endParaRPr>
          </a:p>
          <a:p>
            <a:pPr marL="110064" indent="0" algn="ctr">
              <a:buNone/>
            </a:pPr>
            <a:r>
              <a:rPr lang="en-GB" sz="2933" dirty="0">
                <a:latin typeface="Georgia" panose="02040502050405020303" pitchFamily="18" charset="0"/>
                <a:cs typeface="Avenir Book"/>
              </a:rPr>
              <a:t>Each </a:t>
            </a:r>
            <a:r>
              <a:rPr lang="en-GB" sz="2933" dirty="0" err="1">
                <a:latin typeface="Georgia" panose="02040502050405020303" pitchFamily="18" charset="0"/>
                <a:cs typeface="Avenir Book"/>
              </a:rPr>
              <a:t>Synodal</a:t>
            </a:r>
            <a:r>
              <a:rPr lang="en-GB" sz="2933" dirty="0">
                <a:latin typeface="Georgia" panose="02040502050405020303" pitchFamily="18" charset="0"/>
                <a:cs typeface="Avenir Book"/>
              </a:rPr>
              <a:t> Assembly unfolds in a series of phases: </a:t>
            </a:r>
          </a:p>
          <a:p>
            <a:pPr marL="1329233" lvl="1" indent="-609585">
              <a:buSzPts val="2200"/>
              <a:buFontTx/>
              <a:buAutoNum type="arabicPeriod"/>
              <a:defRPr sz="2200">
                <a:latin typeface="Avenir"/>
                <a:ea typeface="Avenir"/>
                <a:cs typeface="Avenir"/>
                <a:sym typeface="Avenir Roman"/>
              </a:defRPr>
            </a:pPr>
            <a:r>
              <a:rPr lang="en-GB" sz="2933" dirty="0">
                <a:latin typeface="Georgia" panose="02040502050405020303" pitchFamily="18" charset="0"/>
                <a:cs typeface="Avenir Book"/>
              </a:rPr>
              <a:t>The preparatory phase</a:t>
            </a:r>
          </a:p>
          <a:p>
            <a:pPr marL="1329233" lvl="1" indent="-609585">
              <a:buSzPts val="2200"/>
              <a:buFontTx/>
              <a:buAutoNum type="arabicPeriod"/>
              <a:defRPr sz="2200">
                <a:latin typeface="Avenir"/>
                <a:ea typeface="Avenir"/>
                <a:cs typeface="Avenir"/>
                <a:sym typeface="Avenir Roman"/>
              </a:defRPr>
            </a:pPr>
            <a:r>
              <a:rPr lang="en-GB" sz="2933" dirty="0">
                <a:latin typeface="Georgia" panose="02040502050405020303" pitchFamily="18" charset="0"/>
                <a:cs typeface="Avenir Book"/>
              </a:rPr>
              <a:t>The discussion phase (also known as the phase of celebration)</a:t>
            </a:r>
            <a:endParaRPr lang="it-IT" dirty="0">
              <a:latin typeface="Georgia" panose="02040502050405020303" pitchFamily="18" charset="0"/>
            </a:endParaRPr>
          </a:p>
          <a:p>
            <a:pPr marL="1329233" lvl="1" indent="-609585">
              <a:buSzPts val="2200"/>
              <a:buFontTx/>
              <a:buAutoNum type="arabicPeriod"/>
              <a:defRPr sz="2200">
                <a:latin typeface="Avenir"/>
                <a:ea typeface="Avenir"/>
                <a:cs typeface="Avenir"/>
                <a:sym typeface="Avenir Roman"/>
              </a:defRPr>
            </a:pPr>
            <a:r>
              <a:rPr lang="en-GB" sz="2933" dirty="0">
                <a:latin typeface="Georgia" panose="02040502050405020303" pitchFamily="18" charset="0"/>
                <a:cs typeface="Avenir Book"/>
              </a:rPr>
              <a:t>The implementation phase</a:t>
            </a:r>
          </a:p>
          <a:p>
            <a:pPr marL="1329233" lvl="1" indent="-609585">
              <a:buSzPts val="2200"/>
              <a:buFontTx/>
              <a:buAutoNum type="arabicPeriod"/>
              <a:defRPr sz="2200">
                <a:latin typeface="Avenir"/>
                <a:ea typeface="Avenir"/>
                <a:cs typeface="Avenir"/>
                <a:sym typeface="Avenir Roman"/>
              </a:defRPr>
            </a:pPr>
            <a:endParaRPr dirty="0">
              <a:latin typeface="Georgia" panose="02040502050405020303" pitchFamily="18"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Google Shape;199;p12"/>
          <p:cNvSpPr txBox="1">
            <a:spLocks noGrp="1"/>
          </p:cNvSpPr>
          <p:nvPr>
            <p:ph type="title"/>
          </p:nvPr>
        </p:nvSpPr>
        <p:spPr>
          <a:xfrm>
            <a:off x="235178" y="492949"/>
            <a:ext cx="11790239" cy="871203"/>
          </a:xfrm>
          <a:prstGeom prst="rect">
            <a:avLst/>
          </a:prstGeom>
        </p:spPr>
        <p:txBody>
          <a:bodyPr>
            <a:normAutofit/>
          </a:bodyPr>
          <a:lstStyle>
            <a:lvl1pPr defTabSz="896111">
              <a:defRPr sz="2646" b="0">
                <a:latin typeface="Avenir"/>
                <a:ea typeface="Avenir"/>
                <a:cs typeface="Avenir"/>
                <a:sym typeface="Avenir Roman"/>
              </a:defRPr>
            </a:lvl1pPr>
          </a:lstStyle>
          <a:p>
            <a:r>
              <a:rPr lang="en-CA" dirty="0" err="1">
                <a:solidFill>
                  <a:srgbClr val="F28E00"/>
                </a:solidFill>
                <a:latin typeface="Georgia" panose="02040502050405020303" pitchFamily="18" charset="0"/>
              </a:rPr>
              <a:t>Episcopalis</a:t>
            </a:r>
            <a:r>
              <a:rPr lang="en-CA" dirty="0">
                <a:solidFill>
                  <a:srgbClr val="F28E00"/>
                </a:solidFill>
                <a:latin typeface="Georgia" panose="02040502050405020303" pitchFamily="18" charset="0"/>
              </a:rPr>
              <a:t> </a:t>
            </a:r>
            <a:r>
              <a:rPr lang="en-CA" dirty="0" err="1">
                <a:solidFill>
                  <a:srgbClr val="F28E00"/>
                </a:solidFill>
                <a:latin typeface="Georgia" panose="02040502050405020303" pitchFamily="18" charset="0"/>
              </a:rPr>
              <a:t>Communio</a:t>
            </a:r>
            <a:r>
              <a:rPr lang="en-CA" dirty="0">
                <a:solidFill>
                  <a:srgbClr val="F28E00"/>
                </a:solidFill>
                <a:latin typeface="Georgia" panose="02040502050405020303" pitchFamily="18" charset="0"/>
              </a:rPr>
              <a:t> emphasizes the local phase</a:t>
            </a:r>
            <a:endParaRPr dirty="0">
              <a:solidFill>
                <a:srgbClr val="F28E00"/>
              </a:solidFill>
              <a:latin typeface="Georgia" panose="02040502050405020303" pitchFamily="18" charset="0"/>
            </a:endParaRPr>
          </a:p>
        </p:txBody>
      </p:sp>
      <p:sp>
        <p:nvSpPr>
          <p:cNvPr id="319" name="Google Shape;200;p12"/>
          <p:cNvSpPr txBox="1">
            <a:spLocks noGrp="1"/>
          </p:cNvSpPr>
          <p:nvPr>
            <p:ph type="body" idx="1"/>
          </p:nvPr>
        </p:nvSpPr>
        <p:spPr>
          <a:xfrm>
            <a:off x="1199455" y="1455934"/>
            <a:ext cx="10697355" cy="4920591"/>
          </a:xfrm>
          <a:prstGeom prst="rect">
            <a:avLst/>
          </a:prstGeom>
        </p:spPr>
        <p:txBody>
          <a:bodyPr anchor="ctr">
            <a:normAutofit fontScale="92500" lnSpcReduction="10000"/>
          </a:bodyPr>
          <a:lstStyle/>
          <a:p>
            <a:pPr marL="591297" indent="-394198" defTabSz="1182594">
              <a:lnSpc>
                <a:spcPct val="103500"/>
              </a:lnSpc>
              <a:buSzPts val="1700"/>
              <a:defRPr sz="1746"/>
            </a:pPr>
            <a:r>
              <a:rPr dirty="0">
                <a:latin typeface="Georgia" panose="02040502050405020303" pitchFamily="18" charset="0"/>
              </a:rPr>
              <a:t>§</a:t>
            </a:r>
            <a:r>
              <a:rPr lang="pt-PT" dirty="0">
                <a:latin typeface="Georgia" panose="02040502050405020303" pitchFamily="18" charset="0"/>
              </a:rPr>
              <a:t> 6</a:t>
            </a:r>
            <a:r>
              <a:rPr dirty="0">
                <a:latin typeface="Georgia" panose="02040502050405020303" pitchFamily="18" charset="0"/>
              </a:rPr>
              <a:t>:</a:t>
            </a:r>
            <a:r>
              <a:rPr sz="2199" dirty="0">
                <a:latin typeface="Georgia" panose="02040502050405020303" pitchFamily="18" charset="0"/>
                <a:ea typeface="Avenir"/>
                <a:cs typeface="Avenir"/>
                <a:sym typeface="Avenir Roman"/>
              </a:rPr>
              <a:t> “</a:t>
            </a:r>
            <a:r>
              <a:rPr lang="en-GB" sz="2267" dirty="0">
                <a:latin typeface="Georgia" panose="02040502050405020303" pitchFamily="18" charset="0"/>
              </a:rPr>
              <a:t>The Synod of Bishops must increasingly become a privileged instrument for listening to the People of God.”</a:t>
            </a:r>
          </a:p>
          <a:p>
            <a:pPr marL="591297" indent="-394198" defTabSz="1182594">
              <a:lnSpc>
                <a:spcPct val="103500"/>
              </a:lnSpc>
              <a:buSzPts val="1700"/>
              <a:defRPr sz="1746"/>
            </a:pPr>
            <a:endParaRPr lang="it-IT" sz="2199" dirty="0">
              <a:latin typeface="Georgia" panose="02040502050405020303" pitchFamily="18" charset="0"/>
              <a:ea typeface="Avenir"/>
              <a:cs typeface="Avenir"/>
              <a:sym typeface="Avenir Roman"/>
            </a:endParaRPr>
          </a:p>
          <a:p>
            <a:pPr marL="197099" indent="0" defTabSz="1182594">
              <a:lnSpc>
                <a:spcPct val="103500"/>
              </a:lnSpc>
              <a:buSzPts val="1700"/>
              <a:buNone/>
              <a:defRPr sz="1746"/>
            </a:pPr>
            <a:endParaRPr sz="2199" dirty="0">
              <a:latin typeface="Georgia" panose="02040502050405020303" pitchFamily="18" charset="0"/>
              <a:ea typeface="Avenir"/>
              <a:cs typeface="Avenir"/>
              <a:sym typeface="Avenir Roman"/>
            </a:endParaRPr>
          </a:p>
          <a:p>
            <a:pPr marL="591297" indent="-394198" defTabSz="1182594">
              <a:lnSpc>
                <a:spcPct val="103500"/>
              </a:lnSpc>
              <a:buSzPts val="1700"/>
              <a:defRPr sz="1746"/>
            </a:pPr>
            <a:r>
              <a:rPr dirty="0">
                <a:latin typeface="Georgia" panose="02040502050405020303" pitchFamily="18" charset="0"/>
              </a:rPr>
              <a:t>§</a:t>
            </a:r>
            <a:r>
              <a:rPr lang="pt-PT" dirty="0">
                <a:latin typeface="Georgia" panose="02040502050405020303" pitchFamily="18" charset="0"/>
              </a:rPr>
              <a:t> </a:t>
            </a:r>
            <a:r>
              <a:rPr dirty="0">
                <a:latin typeface="Georgia" panose="02040502050405020303" pitchFamily="18" charset="0"/>
              </a:rPr>
              <a:t>7:</a:t>
            </a:r>
            <a:r>
              <a:rPr sz="2199" dirty="0">
                <a:latin typeface="Georgia" panose="02040502050405020303" pitchFamily="18" charset="0"/>
                <a:ea typeface="Avenir"/>
                <a:cs typeface="Avenir"/>
                <a:sym typeface="Avenir Roman"/>
              </a:rPr>
              <a:t> “</a:t>
            </a:r>
            <a:r>
              <a:rPr lang="en-GB" sz="2199" dirty="0">
                <a:latin typeface="Georgia" panose="02040502050405020303" pitchFamily="18" charset="0"/>
                <a:ea typeface="Avenir"/>
                <a:cs typeface="Avenir"/>
              </a:rPr>
              <a:t>The history of the Church bears ample witness to the importance of consultation for ascertaining the views of the Bishops and the faithful in matters pertaining to the Good of the Church. Hence, even in the preparation of </a:t>
            </a:r>
            <a:r>
              <a:rPr lang="en-GB" sz="2199" dirty="0" err="1">
                <a:latin typeface="Georgia" panose="02040502050405020303" pitchFamily="18" charset="0"/>
                <a:ea typeface="Avenir"/>
                <a:cs typeface="Avenir"/>
              </a:rPr>
              <a:t>Synodal</a:t>
            </a:r>
            <a:r>
              <a:rPr lang="en-GB" sz="2199" dirty="0">
                <a:latin typeface="Georgia" panose="02040502050405020303" pitchFamily="18" charset="0"/>
                <a:ea typeface="Avenir"/>
                <a:cs typeface="Avenir"/>
              </a:rPr>
              <a:t> Assemblies, it is very important that the consultation of all the particular Churches be given special attention</a:t>
            </a:r>
            <a:r>
              <a:rPr lang="en-GB" sz="2133" dirty="0">
                <a:latin typeface="Avenir Book"/>
                <a:cs typeface="Avenir Book"/>
              </a:rPr>
              <a:t>.”</a:t>
            </a:r>
          </a:p>
          <a:p>
            <a:pPr marL="591297" indent="-394198" defTabSz="1182594">
              <a:lnSpc>
                <a:spcPct val="103500"/>
              </a:lnSpc>
              <a:buSzPts val="1700"/>
              <a:defRPr sz="1746"/>
            </a:pPr>
            <a:endParaRPr sz="2199" dirty="0">
              <a:latin typeface="Georgia" panose="02040502050405020303" pitchFamily="18" charset="0"/>
              <a:ea typeface="Avenir"/>
              <a:cs typeface="Avenir"/>
              <a:sym typeface="Avenir Roman"/>
            </a:endParaRPr>
          </a:p>
          <a:p>
            <a:pPr marL="591297" indent="-394198" defTabSz="1182594">
              <a:lnSpc>
                <a:spcPct val="103500"/>
              </a:lnSpc>
              <a:buSzPts val="1600"/>
              <a:defRPr sz="1649">
                <a:latin typeface="Avenir"/>
                <a:ea typeface="Avenir"/>
                <a:cs typeface="Avenir"/>
                <a:sym typeface="Avenir Roman"/>
              </a:defRPr>
            </a:pPr>
            <a:endParaRPr sz="2199" dirty="0">
              <a:latin typeface="Georgia" panose="02040502050405020303" pitchFamily="18" charset="0"/>
              <a:ea typeface="Avenir"/>
              <a:cs typeface="Avenir"/>
              <a:sym typeface="Avenir Roman"/>
            </a:endParaRPr>
          </a:p>
          <a:p>
            <a:pPr marL="591297" indent="-394198" defTabSz="1182594">
              <a:lnSpc>
                <a:spcPct val="103500"/>
              </a:lnSpc>
              <a:buSzPts val="1500"/>
              <a:defRPr sz="1552"/>
            </a:pPr>
            <a:r>
              <a:rPr lang="it-IT" dirty="0">
                <a:latin typeface="Georgia" panose="02040502050405020303" pitchFamily="18" charset="0"/>
              </a:rPr>
              <a:t>§ </a:t>
            </a:r>
            <a:r>
              <a:rPr dirty="0">
                <a:latin typeface="Georgia" panose="02040502050405020303" pitchFamily="18" charset="0"/>
              </a:rPr>
              <a:t>7:</a:t>
            </a:r>
            <a:r>
              <a:rPr dirty="0">
                <a:latin typeface="Georgia" panose="02040502050405020303" pitchFamily="18" charset="0"/>
                <a:ea typeface="Avenir"/>
                <a:cs typeface="Avenir"/>
                <a:sym typeface="Avenir Roman"/>
              </a:rPr>
              <a:t> “</a:t>
            </a:r>
            <a:r>
              <a:rPr lang="en-GB" sz="2000" dirty="0">
                <a:latin typeface="Georgia" panose="02040502050405020303" pitchFamily="18" charset="0"/>
                <a:ea typeface="Avenir"/>
                <a:cs typeface="Avenir"/>
              </a:rPr>
              <a:t>The </a:t>
            </a:r>
            <a:r>
              <a:rPr lang="en-GB" sz="2000" dirty="0" err="1">
                <a:latin typeface="Georgia" panose="02040502050405020303" pitchFamily="18" charset="0"/>
                <a:ea typeface="Avenir"/>
                <a:cs typeface="Avenir"/>
              </a:rPr>
              <a:t>synodal</a:t>
            </a:r>
            <a:r>
              <a:rPr lang="en-GB" sz="2000" dirty="0">
                <a:latin typeface="Georgia" panose="02040502050405020303" pitchFamily="18" charset="0"/>
                <a:ea typeface="Avenir"/>
                <a:cs typeface="Avenir"/>
              </a:rPr>
              <a:t> process not only has its point of departure but also its point of arrival in the People of God, upon whom the gifts of grace bestowed by the Holy Spirit through the gathering of Bishops in Assembly must be poured out.”</a:t>
            </a:r>
            <a:endParaRPr sz="2000" dirty="0">
              <a:latin typeface="Georgia" panose="02040502050405020303" pitchFamily="18" charset="0"/>
              <a:ea typeface="Avenir"/>
              <a:cs typeface="Avenir"/>
              <a:sym typeface="Avenir Roman"/>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Google Shape;205;p13"/>
          <p:cNvSpPr txBox="1">
            <a:spLocks noGrp="1"/>
          </p:cNvSpPr>
          <p:nvPr>
            <p:ph type="title"/>
          </p:nvPr>
        </p:nvSpPr>
        <p:spPr>
          <a:xfrm>
            <a:off x="454970" y="588235"/>
            <a:ext cx="11737031" cy="885677"/>
          </a:xfrm>
          <a:prstGeom prst="rect">
            <a:avLst/>
          </a:prstGeom>
        </p:spPr>
        <p:txBody>
          <a:bodyPr/>
          <a:lstStyle>
            <a:lvl1pPr>
              <a:defRPr sz="2700" b="0">
                <a:latin typeface="Avenir"/>
                <a:ea typeface="Avenir"/>
                <a:cs typeface="Avenir"/>
                <a:sym typeface="Avenir Roman"/>
              </a:defRPr>
            </a:lvl1pPr>
          </a:lstStyle>
          <a:p>
            <a:r>
              <a:rPr lang="en-CA" dirty="0" err="1">
                <a:solidFill>
                  <a:srgbClr val="F28E00"/>
                </a:solidFill>
                <a:latin typeface="Georgia" panose="02040502050405020303" pitchFamily="18" charset="0"/>
              </a:rPr>
              <a:t>Episcopalis</a:t>
            </a:r>
            <a:r>
              <a:rPr lang="en-CA" dirty="0">
                <a:solidFill>
                  <a:srgbClr val="F28E00"/>
                </a:solidFill>
                <a:latin typeface="Georgia" panose="02040502050405020303" pitchFamily="18" charset="0"/>
              </a:rPr>
              <a:t> </a:t>
            </a:r>
            <a:r>
              <a:rPr lang="en-CA" dirty="0" err="1">
                <a:solidFill>
                  <a:srgbClr val="F28E00"/>
                </a:solidFill>
                <a:latin typeface="Georgia" panose="02040502050405020303" pitchFamily="18" charset="0"/>
              </a:rPr>
              <a:t>Communio</a:t>
            </a:r>
            <a:r>
              <a:rPr lang="en-CA" dirty="0">
                <a:solidFill>
                  <a:srgbClr val="F28E00"/>
                </a:solidFill>
                <a:latin typeface="Georgia" panose="02040502050405020303" pitchFamily="18" charset="0"/>
              </a:rPr>
              <a:t> emphasizes the local phase</a:t>
            </a:r>
            <a:endParaRPr dirty="0">
              <a:solidFill>
                <a:srgbClr val="F28E00"/>
              </a:solidFill>
              <a:latin typeface="Georgia" panose="02040502050405020303" pitchFamily="18" charset="0"/>
            </a:endParaRPr>
          </a:p>
        </p:txBody>
      </p:sp>
      <p:sp>
        <p:nvSpPr>
          <p:cNvPr id="324" name="Google Shape;206;p13"/>
          <p:cNvSpPr txBox="1">
            <a:spLocks noGrp="1"/>
          </p:cNvSpPr>
          <p:nvPr>
            <p:ph type="body" idx="1"/>
          </p:nvPr>
        </p:nvSpPr>
        <p:spPr>
          <a:xfrm>
            <a:off x="415599" y="1536633"/>
            <a:ext cx="11360803" cy="4555200"/>
          </a:xfrm>
          <a:prstGeom prst="rect">
            <a:avLst/>
          </a:prstGeom>
        </p:spPr>
        <p:txBody>
          <a:bodyPr anchor="ctr"/>
          <a:lstStyle/>
          <a:p>
            <a:r>
              <a:rPr dirty="0">
                <a:latin typeface="Georgia" panose="02040502050405020303" pitchFamily="18" charset="0"/>
              </a:rPr>
              <a:t>Art. 6: </a:t>
            </a:r>
            <a:r>
              <a:rPr lang="en-CA" sz="2728" dirty="0">
                <a:latin typeface="Georgia" panose="02040502050405020303" pitchFamily="18" charset="0"/>
                <a:ea typeface="Avenir"/>
                <a:cs typeface="Avenir"/>
              </a:rPr>
              <a:t>Consultation of the People of God</a:t>
            </a:r>
          </a:p>
          <a:p>
            <a:pPr marL="812780" lvl="1" indent="0">
              <a:buNone/>
            </a:pPr>
            <a:r>
              <a:rPr dirty="0">
                <a:latin typeface="Georgia" panose="02040502050405020303" pitchFamily="18" charset="0"/>
              </a:rPr>
              <a:t>§ 1. </a:t>
            </a:r>
            <a:r>
              <a:rPr lang="en-CA" sz="2728" dirty="0">
                <a:latin typeface="Georgia" panose="02040502050405020303" pitchFamily="18" charset="0"/>
                <a:ea typeface="Avenir"/>
                <a:cs typeface="Avenir"/>
              </a:rPr>
              <a:t>The consultation of the People of God takes place in the particular Churches […]</a:t>
            </a:r>
          </a:p>
          <a:p>
            <a:pPr marL="0" lvl="1" indent="755884" defTabSz="1133826">
              <a:buNone/>
              <a:defRPr sz="2046">
                <a:latin typeface="Avenir"/>
                <a:ea typeface="Avenir"/>
                <a:cs typeface="Avenir"/>
                <a:sym typeface="Avenir Roman"/>
              </a:defRPr>
            </a:pPr>
            <a:r>
              <a:rPr lang="it-IT" dirty="0">
                <a:latin typeface="Georgia" panose="02040502050405020303" pitchFamily="18" charset="0"/>
              </a:rPr>
              <a:t>	</a:t>
            </a:r>
            <a:r>
              <a:rPr lang="en-CA" sz="2728" dirty="0">
                <a:latin typeface="Georgia" panose="02040502050405020303" pitchFamily="18" charset="0"/>
                <a:ea typeface="Avenir"/>
                <a:cs typeface="Avenir"/>
              </a:rPr>
              <a:t> In each particular Church, the Bishops carry out the consultation 	of the People of God by recourse to the participatory bodies 	provided for by the law, without excluding other methods that 	they deem appropriate</a:t>
            </a:r>
            <a:endParaRPr dirty="0">
              <a:latin typeface="Georgia" panose="02040502050405020303" pitchFamily="18" charset="0"/>
            </a:endParaRPr>
          </a:p>
        </p:txBody>
      </p:sp>
    </p:spTree>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TotalTime>
  <Words>2778</Words>
  <Application>Microsoft Macintosh PowerPoint</Application>
  <PresentationFormat>Widescreen</PresentationFormat>
  <Paragraphs>155</Paragraphs>
  <Slides>23</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Aptos</vt:lpstr>
      <vt:lpstr>Aptos Display</vt:lpstr>
      <vt:lpstr>Arial</vt:lpstr>
      <vt:lpstr>Avenir Book</vt:lpstr>
      <vt:lpstr>Georgia</vt:lpstr>
      <vt:lpstr>Helvetica</vt:lpstr>
      <vt:lpstr>Helvetica Neue</vt:lpstr>
      <vt:lpstr>Helvetica Neue Light</vt:lpstr>
      <vt:lpstr>Wingdings</vt:lpstr>
      <vt:lpstr>Office Theme</vt:lpstr>
      <vt:lpstr>For a Synodal Church: Communion, Participation, and Mission</vt:lpstr>
      <vt:lpstr>Together, listening  to the  Holy Spirit,  let us be led by God</vt:lpstr>
      <vt:lpstr>The Challenge of Synodality</vt:lpstr>
      <vt:lpstr>PowerPoint Presentation</vt:lpstr>
      <vt:lpstr>The aim of the Synod</vt:lpstr>
      <vt:lpstr>PowerPoint Presentation</vt:lpstr>
      <vt:lpstr>From an event to a process</vt:lpstr>
      <vt:lpstr>Episcopalis Communio emphasizes the local phase</vt:lpstr>
      <vt:lpstr>Episcopalis Communio emphasizes the local phase</vt:lpstr>
      <vt:lpstr>PowerPoint Presentation</vt:lpstr>
      <vt:lpstr>PowerPoint Presentation</vt:lpstr>
      <vt:lpstr>PowerPoint Presentation</vt:lpstr>
      <vt:lpstr>Preparatory Document</vt:lpstr>
      <vt:lpstr>The Objectives of the Synod (PD, 2)</vt:lpstr>
      <vt:lpstr>The Objectives of the Synod (PD, 2)</vt:lpstr>
      <vt:lpstr>PowerPoint Presentation</vt:lpstr>
      <vt:lpstr>PowerPoint Presentation</vt:lpstr>
      <vt:lpstr>Discerning the signs of the times in the light of the Gospel</vt:lpstr>
      <vt:lpstr>“Within this context, synodality represents the main road for the Church, called to renew herself under the action of the Spirit and by listening to the Word.”  (PD, 9)</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a Synodal Church: Communion, Participation, and Mission</dc:title>
  <dc:creator>M Shawn Copeland</dc:creator>
  <cp:lastModifiedBy>M Shawn Copeland</cp:lastModifiedBy>
  <cp:revision>7</cp:revision>
  <dcterms:created xsi:type="dcterms:W3CDTF">2024-02-25T17:31:49Z</dcterms:created>
  <dcterms:modified xsi:type="dcterms:W3CDTF">2024-02-25T21:20:41Z</dcterms:modified>
</cp:coreProperties>
</file>